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62" r:id="rId2"/>
    <p:sldId id="274" r:id="rId3"/>
    <p:sldId id="322" r:id="rId4"/>
    <p:sldId id="321" r:id="rId5"/>
    <p:sldId id="320" r:id="rId6"/>
    <p:sldId id="311" r:id="rId7"/>
    <p:sldId id="278" r:id="rId8"/>
    <p:sldId id="263" r:id="rId9"/>
    <p:sldId id="310" r:id="rId10"/>
    <p:sldId id="315" r:id="rId11"/>
    <p:sldId id="312" r:id="rId12"/>
    <p:sldId id="313" r:id="rId13"/>
    <p:sldId id="277" r:id="rId14"/>
    <p:sldId id="280" r:id="rId15"/>
    <p:sldId id="303" r:id="rId16"/>
    <p:sldId id="304" r:id="rId17"/>
    <p:sldId id="282" r:id="rId18"/>
    <p:sldId id="287" r:id="rId19"/>
    <p:sldId id="288" r:id="rId20"/>
    <p:sldId id="289" r:id="rId21"/>
    <p:sldId id="290" r:id="rId22"/>
    <p:sldId id="291" r:id="rId23"/>
    <p:sldId id="292" r:id="rId24"/>
    <p:sldId id="293" r:id="rId25"/>
    <p:sldId id="294" r:id="rId26"/>
    <p:sldId id="323" r:id="rId27"/>
    <p:sldId id="295" r:id="rId28"/>
    <p:sldId id="296" r:id="rId29"/>
    <p:sldId id="297" r:id="rId30"/>
    <p:sldId id="298" r:id="rId31"/>
    <p:sldId id="299" r:id="rId32"/>
    <p:sldId id="300" r:id="rId33"/>
    <p:sldId id="301" r:id="rId34"/>
    <p:sldId id="285" r:id="rId35"/>
    <p:sldId id="286" r:id="rId36"/>
    <p:sldId id="283" r:id="rId37"/>
    <p:sldId id="284" r:id="rId38"/>
    <p:sldId id="281" r:id="rId39"/>
    <p:sldId id="266" r:id="rId4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0"/>
    <p:restoredTop sz="94808"/>
  </p:normalViewPr>
  <p:slideViewPr>
    <p:cSldViewPr snapToGrid="0" snapToObjects="1">
      <p:cViewPr>
        <p:scale>
          <a:sx n="79" d="100"/>
          <a:sy n="79" d="100"/>
        </p:scale>
        <p:origin x="1792" y="288"/>
      </p:cViewPr>
      <p:guideLst/>
    </p:cSldViewPr>
  </p:slideViewPr>
  <p:notesTextViewPr>
    <p:cViewPr>
      <p:scale>
        <a:sx n="1" d="1"/>
        <a:sy n="1" d="1"/>
      </p:scale>
      <p:origin x="0" y="0"/>
    </p:cViewPr>
  </p:notesTextViewPr>
  <p:sorterViewPr>
    <p:cViewPr varScale="1">
      <p:scale>
        <a:sx n="132" d="100"/>
        <a:sy n="13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91752-B08A-B842-BD01-2195AEC2CD4E}" type="datetimeFigureOut">
              <a:rPr lang="es-MX" smtClean="0"/>
              <a:t>15/11/22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66BE3-8387-DA4F-A961-1AAFD641BF19}" type="slidenum">
              <a:rPr lang="es-MX" smtClean="0"/>
              <a:t>‹Nº›</a:t>
            </a:fld>
            <a:endParaRPr lang="es-MX"/>
          </a:p>
        </p:txBody>
      </p:sp>
    </p:spTree>
    <p:extLst>
      <p:ext uri="{BB962C8B-B14F-4D97-AF65-F5344CB8AC3E}">
        <p14:creationId xmlns:p14="http://schemas.microsoft.com/office/powerpoint/2010/main" val="951393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191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443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935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80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5275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3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300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811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6975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813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81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789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6893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816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442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914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2187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504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314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6910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93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883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213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093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273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793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0811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264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2616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3c8230601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3c8230601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33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3c8230601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3c8230601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540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6178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81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281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496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767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55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DAB32D-00FF-F54A-BF19-B0F29F54C1A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B69606E7-FDA2-C243-AD88-CB17CA35A4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727BE2BE-CE3D-E942-87EB-8506DE1BFF8E}"/>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5" name="Marcador de pie de página 4">
            <a:extLst>
              <a:ext uri="{FF2B5EF4-FFF2-40B4-BE49-F238E27FC236}">
                <a16:creationId xmlns:a16="http://schemas.microsoft.com/office/drawing/2014/main" id="{F7DD725D-58A2-344A-B386-2045AA50CF4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59BADAA-E47D-AA4E-8BE3-1A7E06A131C3}"/>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169245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B923B7-A0D4-2346-87BC-918E352FAA4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9079E6C-78FB-D043-BA89-FD393832BEF6}"/>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D8E216C7-E748-5E4C-83DA-D61557B843DA}"/>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5" name="Marcador de pie de página 4">
            <a:extLst>
              <a:ext uri="{FF2B5EF4-FFF2-40B4-BE49-F238E27FC236}">
                <a16:creationId xmlns:a16="http://schemas.microsoft.com/office/drawing/2014/main" id="{AA8197C4-9350-A744-AF6E-9518B28603E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998430C-C56E-3A4B-A966-91EAEF784EFB}"/>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3970310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4B02288-82E6-944F-838B-57A62D96F79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F321C17-7B71-C247-ACBA-47F5C4C7284E}"/>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C7F9BFEF-C9A4-4F44-83C3-F4F3B6DA5F7E}"/>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5" name="Marcador de pie de página 4">
            <a:extLst>
              <a:ext uri="{FF2B5EF4-FFF2-40B4-BE49-F238E27FC236}">
                <a16:creationId xmlns:a16="http://schemas.microsoft.com/office/drawing/2014/main" id="{DC4C0286-0F34-9E47-862D-B75485DFF80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EC5C4FD-EB5D-8645-A302-420A7F73025F}"/>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263393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9" name="Google Shape;69;p18"/>
          <p:cNvSpPr txBox="1">
            <a:spLocks noGrp="1"/>
          </p:cNvSpPr>
          <p:nvPr>
            <p:ph type="body" idx="1"/>
          </p:nvPr>
        </p:nvSpPr>
        <p:spPr>
          <a:xfrm>
            <a:off x="960000" y="1357061"/>
            <a:ext cx="10272000" cy="508000"/>
          </a:xfrm>
          <a:prstGeom prst="rect">
            <a:avLst/>
          </a:prstGeom>
        </p:spPr>
        <p:txBody>
          <a:bodyPr spcFirstLastPara="1" wrap="square" lIns="91425" tIns="91425" rIns="91425" bIns="91425" anchor="t" anchorCtr="0">
            <a:noAutofit/>
          </a:bodyPr>
          <a:lstStyle>
            <a:lvl1pPr marL="609585" lvl="0" indent="-397923" rtl="0">
              <a:lnSpc>
                <a:spcPct val="100000"/>
              </a:lnSpc>
              <a:spcBef>
                <a:spcPts val="0"/>
              </a:spcBef>
              <a:spcAft>
                <a:spcPts val="0"/>
              </a:spcAft>
              <a:buSzPts val="1100"/>
              <a:buFont typeface="Nunito Light"/>
              <a:buChar char="●"/>
              <a:defRPr sz="1600"/>
            </a:lvl1pPr>
            <a:lvl2pPr marL="1219170" lvl="1" indent="-397923" rtl="0">
              <a:lnSpc>
                <a:spcPct val="115000"/>
              </a:lnSpc>
              <a:spcBef>
                <a:spcPts val="1333"/>
              </a:spcBef>
              <a:spcAft>
                <a:spcPts val="0"/>
              </a:spcAft>
              <a:buSzPts val="1100"/>
              <a:buFont typeface="Nunito Light"/>
              <a:buChar char="○"/>
              <a:defRPr sz="1467">
                <a:solidFill>
                  <a:srgbClr val="434343"/>
                </a:solidFill>
              </a:defRPr>
            </a:lvl2pPr>
            <a:lvl3pPr marL="1828754" lvl="2" indent="-397923" rtl="0">
              <a:lnSpc>
                <a:spcPct val="115000"/>
              </a:lnSpc>
              <a:spcBef>
                <a:spcPts val="2133"/>
              </a:spcBef>
              <a:spcAft>
                <a:spcPts val="0"/>
              </a:spcAft>
              <a:buSzPts val="1100"/>
              <a:buFont typeface="Nunito Light"/>
              <a:buChar char="■"/>
              <a:defRPr sz="1467">
                <a:solidFill>
                  <a:srgbClr val="434343"/>
                </a:solidFill>
              </a:defRPr>
            </a:lvl3pPr>
            <a:lvl4pPr marL="2438339" lvl="3" indent="-397923" rtl="0">
              <a:lnSpc>
                <a:spcPct val="115000"/>
              </a:lnSpc>
              <a:spcBef>
                <a:spcPts val="2133"/>
              </a:spcBef>
              <a:spcAft>
                <a:spcPts val="0"/>
              </a:spcAft>
              <a:buSzPts val="1100"/>
              <a:buFont typeface="Nunito Light"/>
              <a:buChar char="●"/>
              <a:defRPr sz="1467">
                <a:solidFill>
                  <a:srgbClr val="434343"/>
                </a:solidFill>
              </a:defRPr>
            </a:lvl4pPr>
            <a:lvl5pPr marL="3047924" lvl="4" indent="-397923" rtl="0">
              <a:lnSpc>
                <a:spcPct val="115000"/>
              </a:lnSpc>
              <a:spcBef>
                <a:spcPts val="2133"/>
              </a:spcBef>
              <a:spcAft>
                <a:spcPts val="0"/>
              </a:spcAft>
              <a:buClr>
                <a:srgbClr val="434343"/>
              </a:buClr>
              <a:buSzPts val="1100"/>
              <a:buFont typeface="Nunito Light"/>
              <a:buChar char="○"/>
              <a:defRPr sz="1467">
                <a:solidFill>
                  <a:srgbClr val="434343"/>
                </a:solidFill>
              </a:defRPr>
            </a:lvl5pPr>
            <a:lvl6pPr marL="3657509" lvl="5" indent="-397923" rtl="0">
              <a:lnSpc>
                <a:spcPct val="115000"/>
              </a:lnSpc>
              <a:spcBef>
                <a:spcPts val="2133"/>
              </a:spcBef>
              <a:spcAft>
                <a:spcPts val="0"/>
              </a:spcAft>
              <a:buClr>
                <a:srgbClr val="434343"/>
              </a:buClr>
              <a:buSzPts val="1100"/>
              <a:buFont typeface="Nunito Light"/>
              <a:buChar char="■"/>
              <a:defRPr sz="1467">
                <a:solidFill>
                  <a:srgbClr val="434343"/>
                </a:solidFill>
              </a:defRPr>
            </a:lvl6pPr>
            <a:lvl7pPr marL="4267093" lvl="6" indent="-397923" rtl="0">
              <a:lnSpc>
                <a:spcPct val="115000"/>
              </a:lnSpc>
              <a:spcBef>
                <a:spcPts val="2133"/>
              </a:spcBef>
              <a:spcAft>
                <a:spcPts val="0"/>
              </a:spcAft>
              <a:buClr>
                <a:srgbClr val="434343"/>
              </a:buClr>
              <a:buSzPts val="1100"/>
              <a:buFont typeface="Nunito Light"/>
              <a:buChar char="●"/>
              <a:defRPr sz="1467">
                <a:solidFill>
                  <a:srgbClr val="434343"/>
                </a:solidFill>
              </a:defRPr>
            </a:lvl7pPr>
            <a:lvl8pPr marL="4876678" lvl="7" indent="-397923" rtl="0">
              <a:lnSpc>
                <a:spcPct val="115000"/>
              </a:lnSpc>
              <a:spcBef>
                <a:spcPts val="2133"/>
              </a:spcBef>
              <a:spcAft>
                <a:spcPts val="0"/>
              </a:spcAft>
              <a:buClr>
                <a:srgbClr val="434343"/>
              </a:buClr>
              <a:buSzPts val="1100"/>
              <a:buFont typeface="Nunito Light"/>
              <a:buChar char="○"/>
              <a:defRPr sz="1467">
                <a:solidFill>
                  <a:srgbClr val="434343"/>
                </a:solidFill>
              </a:defRPr>
            </a:lvl8pPr>
            <a:lvl9pPr marL="5486263" lvl="8" indent="-397923" rtl="0">
              <a:lnSpc>
                <a:spcPct val="115000"/>
              </a:lnSpc>
              <a:spcBef>
                <a:spcPts val="2133"/>
              </a:spcBef>
              <a:spcAft>
                <a:spcPts val="2133"/>
              </a:spcAft>
              <a:buClr>
                <a:srgbClr val="434343"/>
              </a:buClr>
              <a:buSzPts val="1100"/>
              <a:buFont typeface="Nunito Light"/>
              <a:buChar char="■"/>
              <a:defRPr sz="1467">
                <a:solidFill>
                  <a:srgbClr val="434343"/>
                </a:solidFill>
              </a:defRPr>
            </a:lvl9pPr>
          </a:lstStyle>
          <a:p>
            <a:endParaRPr/>
          </a:p>
        </p:txBody>
      </p:sp>
    </p:spTree>
    <p:extLst>
      <p:ext uri="{BB962C8B-B14F-4D97-AF65-F5344CB8AC3E}">
        <p14:creationId xmlns:p14="http://schemas.microsoft.com/office/powerpoint/2010/main" val="840186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2"/>
        <p:cNvGrpSpPr/>
        <p:nvPr/>
      </p:nvGrpSpPr>
      <p:grpSpPr>
        <a:xfrm>
          <a:off x="0" y="0"/>
          <a:ext cx="0" cy="0"/>
          <a:chOff x="0" y="0"/>
          <a:chExt cx="0" cy="0"/>
        </a:xfrm>
      </p:grpSpPr>
      <p:sp>
        <p:nvSpPr>
          <p:cNvPr id="53" name="Google Shape;53;p14"/>
          <p:cNvSpPr>
            <a:spLocks noGrp="1"/>
          </p:cNvSpPr>
          <p:nvPr>
            <p:ph type="pic" idx="2"/>
          </p:nvPr>
        </p:nvSpPr>
        <p:spPr>
          <a:xfrm>
            <a:off x="1310667" y="1795567"/>
            <a:ext cx="3673600" cy="4347600"/>
          </a:xfrm>
          <a:prstGeom prst="rect">
            <a:avLst/>
          </a:prstGeom>
          <a:noFill/>
          <a:ln>
            <a:noFill/>
          </a:ln>
        </p:spPr>
      </p:sp>
      <p:sp>
        <p:nvSpPr>
          <p:cNvPr id="54" name="Google Shape;54;p14"/>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 name="Google Shape;55;p14"/>
          <p:cNvSpPr txBox="1">
            <a:spLocks noGrp="1"/>
          </p:cNvSpPr>
          <p:nvPr>
            <p:ph type="subTitle" idx="1"/>
          </p:nvPr>
        </p:nvSpPr>
        <p:spPr>
          <a:xfrm>
            <a:off x="5120667" y="1791133"/>
            <a:ext cx="6120400" cy="43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Nunito Light"/>
              <a:buChar char="●"/>
              <a:defRPr sz="1467"/>
            </a:lvl1pPr>
            <a:lvl2pPr lvl="1" algn="ctr" rtl="0">
              <a:lnSpc>
                <a:spcPct val="100000"/>
              </a:lnSpc>
              <a:spcBef>
                <a:spcPts val="1333"/>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100"/>
              <a:buFont typeface="Nunito Light"/>
              <a:buChar char="○"/>
              <a:defRPr/>
            </a:lvl5pPr>
            <a:lvl6pPr lvl="5" algn="ctr" rtl="0">
              <a:lnSpc>
                <a:spcPct val="100000"/>
              </a:lnSpc>
              <a:spcBef>
                <a:spcPts val="2133"/>
              </a:spcBef>
              <a:spcAft>
                <a:spcPts val="0"/>
              </a:spcAft>
              <a:buClr>
                <a:srgbClr val="999999"/>
              </a:buClr>
              <a:buSzPts val="11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100"/>
              <a:buFont typeface="Nunito Light"/>
              <a:buChar char="■"/>
              <a:defRPr/>
            </a:lvl9pPr>
          </a:lstStyle>
          <a:p>
            <a:endParaRPr/>
          </a:p>
        </p:txBody>
      </p:sp>
    </p:spTree>
    <p:extLst>
      <p:ext uri="{BB962C8B-B14F-4D97-AF65-F5344CB8AC3E}">
        <p14:creationId xmlns:p14="http://schemas.microsoft.com/office/powerpoint/2010/main" val="518862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16"/>
          <p:cNvSpPr txBox="1">
            <a:spLocks noGrp="1"/>
          </p:cNvSpPr>
          <p:nvPr>
            <p:ph type="subTitle" idx="1"/>
          </p:nvPr>
        </p:nvSpPr>
        <p:spPr>
          <a:xfrm>
            <a:off x="6158600" y="2111467"/>
            <a:ext cx="5073600" cy="398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b="0"/>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62" name="Google Shape;62;p16"/>
          <p:cNvSpPr txBox="1">
            <a:spLocks noGrp="1"/>
          </p:cNvSpPr>
          <p:nvPr>
            <p:ph type="subTitle" idx="2"/>
          </p:nvPr>
        </p:nvSpPr>
        <p:spPr>
          <a:xfrm>
            <a:off x="950967" y="2111467"/>
            <a:ext cx="5082800" cy="398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467" b="0"/>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Tree>
    <p:extLst>
      <p:ext uri="{BB962C8B-B14F-4D97-AF65-F5344CB8AC3E}">
        <p14:creationId xmlns:p14="http://schemas.microsoft.com/office/powerpoint/2010/main" val="252511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99157-6D46-6F49-9124-E808563FDA0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2CDE85C-43AA-9849-A023-EBD3FABC1FDC}"/>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3B053270-35D4-254D-9FC6-D38B1099D2F8}"/>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5" name="Marcador de pie de página 4">
            <a:extLst>
              <a:ext uri="{FF2B5EF4-FFF2-40B4-BE49-F238E27FC236}">
                <a16:creationId xmlns:a16="http://schemas.microsoft.com/office/drawing/2014/main" id="{2AFE118C-094D-D242-9169-B3AA2AA8C06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004F764-F559-DF41-B884-3FD7797EABFE}"/>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1531877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4EEF64-1047-8046-AE5B-D8ECACC24A6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D9285B6-72FE-6746-AF1E-053A00A80C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CBF06A42-EF38-9541-828A-D4FF68F3CB55}"/>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5" name="Marcador de pie de página 4">
            <a:extLst>
              <a:ext uri="{FF2B5EF4-FFF2-40B4-BE49-F238E27FC236}">
                <a16:creationId xmlns:a16="http://schemas.microsoft.com/office/drawing/2014/main" id="{0DFAFCE4-859F-8840-AA63-4066CF8F67F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8EC3991-C9E8-A246-9CF4-DE21718E8700}"/>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72240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5B7831-5A47-1E4B-BF69-4E7D078BF89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8081081-D668-E34B-A5A0-3E2D55687A7C}"/>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AF09D136-7E6E-974C-890C-851A7483C4DE}"/>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935C4811-FE1E-1F42-A8DF-C9EF7AE03FF4}"/>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6" name="Marcador de pie de página 5">
            <a:extLst>
              <a:ext uri="{FF2B5EF4-FFF2-40B4-BE49-F238E27FC236}">
                <a16:creationId xmlns:a16="http://schemas.microsoft.com/office/drawing/2014/main" id="{8341E87D-ADEC-4141-91E0-2CB31D61174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2A219CF4-7351-B94C-8849-41670F7BD50E}"/>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188135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655EF2-DE7F-7149-B64E-80341373F86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BA512A0-96BE-2E4A-9F8E-3C52E845BF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A2AC8914-2EFB-EE4B-94C5-0D28334CF3F0}"/>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56AAD6A0-6F39-2E44-8697-07B855CDC2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A08E8EC8-CE3F-0A4C-A57D-C77D4B657EE9}"/>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5DED2262-5817-A840-B0C8-2706E24973E8}"/>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8" name="Marcador de pie de página 7">
            <a:extLst>
              <a:ext uri="{FF2B5EF4-FFF2-40B4-BE49-F238E27FC236}">
                <a16:creationId xmlns:a16="http://schemas.microsoft.com/office/drawing/2014/main" id="{4D4CEEBC-679F-224F-A466-CC09838AF654}"/>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A727BD1-4C62-644B-BA84-B0AF5243A1D6}"/>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1622656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D8859D-D9A2-CA48-B7C5-CC8F49DDBA8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0381FE9E-0A3E-7C4B-B761-11574ABAE6C6}"/>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4" name="Marcador de pie de página 3">
            <a:extLst>
              <a:ext uri="{FF2B5EF4-FFF2-40B4-BE49-F238E27FC236}">
                <a16:creationId xmlns:a16="http://schemas.microsoft.com/office/drawing/2014/main" id="{9F5B84F6-03C7-2944-8ACD-C839BC6A350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3E21B70F-325B-1448-B50C-7686FEC3EBF8}"/>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2391750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2C54AAC-816E-6846-8EDA-6BB93383B443}"/>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3" name="Marcador de pie de página 2">
            <a:extLst>
              <a:ext uri="{FF2B5EF4-FFF2-40B4-BE49-F238E27FC236}">
                <a16:creationId xmlns:a16="http://schemas.microsoft.com/office/drawing/2014/main" id="{67624352-F5EA-A04B-B2AA-9F449CB7A72D}"/>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6F3FAD12-233D-C34C-AB88-ABC8C772D944}"/>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144168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0DD1BC-7E04-3C46-961B-83CB20D04B4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B798D99-C4D2-EE4E-8FF6-DCDEED6A76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635C6EC8-5D06-FD4A-B1F1-54419F900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D89A8165-7353-7340-91F8-82A353BA7793}"/>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6" name="Marcador de pie de página 5">
            <a:extLst>
              <a:ext uri="{FF2B5EF4-FFF2-40B4-BE49-F238E27FC236}">
                <a16:creationId xmlns:a16="http://schemas.microsoft.com/office/drawing/2014/main" id="{A54F0592-6C91-5143-B0D7-76061386BB3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8F41705-1AF2-F846-89AD-3008B72E85AF}"/>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91952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8231C-6544-1741-87A1-95555EF7B2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7AD51066-306A-0748-AF4B-CEB1707E49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AA52018E-47B9-BD49-800E-B0B536C62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71EE4DAA-E4FA-2446-A0D7-83E958ED23FF}"/>
              </a:ext>
            </a:extLst>
          </p:cNvPr>
          <p:cNvSpPr>
            <a:spLocks noGrp="1"/>
          </p:cNvSpPr>
          <p:nvPr>
            <p:ph type="dt" sz="half" idx="10"/>
          </p:nvPr>
        </p:nvSpPr>
        <p:spPr/>
        <p:txBody>
          <a:bodyPr/>
          <a:lstStyle/>
          <a:p>
            <a:fld id="{8DC76A02-E9E1-E048-93CB-D23594E5A1E0}" type="datetimeFigureOut">
              <a:rPr lang="es-MX" smtClean="0"/>
              <a:t>15/11/22</a:t>
            </a:fld>
            <a:endParaRPr lang="es-MX"/>
          </a:p>
        </p:txBody>
      </p:sp>
      <p:sp>
        <p:nvSpPr>
          <p:cNvPr id="6" name="Marcador de pie de página 5">
            <a:extLst>
              <a:ext uri="{FF2B5EF4-FFF2-40B4-BE49-F238E27FC236}">
                <a16:creationId xmlns:a16="http://schemas.microsoft.com/office/drawing/2014/main" id="{871DCE14-D075-E245-B0C8-19144A98289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1A65067-5B24-D14C-A919-37DFDE065017}"/>
              </a:ext>
            </a:extLst>
          </p:cNvPr>
          <p:cNvSpPr>
            <a:spLocks noGrp="1"/>
          </p:cNvSpPr>
          <p:nvPr>
            <p:ph type="sldNum" sz="quarter" idx="12"/>
          </p:nvPr>
        </p:nvSpPr>
        <p:spPr/>
        <p:txBody>
          <a:bodyPr/>
          <a:lstStyle/>
          <a:p>
            <a:fld id="{E46E3D9E-F611-3C42-8CEF-FD4712CD7C26}" type="slidenum">
              <a:rPr lang="es-MX" smtClean="0"/>
              <a:t>‹Nº›</a:t>
            </a:fld>
            <a:endParaRPr lang="es-MX"/>
          </a:p>
        </p:txBody>
      </p:sp>
    </p:spTree>
    <p:extLst>
      <p:ext uri="{BB962C8B-B14F-4D97-AF65-F5344CB8AC3E}">
        <p14:creationId xmlns:p14="http://schemas.microsoft.com/office/powerpoint/2010/main" val="1983038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A00048-C893-D243-A19D-131F79DBA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F5952642-C50B-C34F-8720-D3C8A6DCA0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4CFCC647-1ADE-4541-A923-9BCDA1A59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76A02-E9E1-E048-93CB-D23594E5A1E0}" type="datetimeFigureOut">
              <a:rPr lang="es-MX" smtClean="0"/>
              <a:t>15/11/22</a:t>
            </a:fld>
            <a:endParaRPr lang="es-MX"/>
          </a:p>
        </p:txBody>
      </p:sp>
      <p:sp>
        <p:nvSpPr>
          <p:cNvPr id="5" name="Marcador de pie de página 4">
            <a:extLst>
              <a:ext uri="{FF2B5EF4-FFF2-40B4-BE49-F238E27FC236}">
                <a16:creationId xmlns:a16="http://schemas.microsoft.com/office/drawing/2014/main" id="{E07AB4B3-08BC-5B48-BD1B-07592F127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2289F2F9-394E-FA48-B220-FA2931278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E3D9E-F611-3C42-8CEF-FD4712CD7C26}" type="slidenum">
              <a:rPr lang="es-MX" smtClean="0"/>
              <a:t>‹Nº›</a:t>
            </a:fld>
            <a:endParaRPr lang="es-MX"/>
          </a:p>
        </p:txBody>
      </p:sp>
    </p:spTree>
    <p:extLst>
      <p:ext uri="{BB962C8B-B14F-4D97-AF65-F5344CB8AC3E}">
        <p14:creationId xmlns:p14="http://schemas.microsoft.com/office/powerpoint/2010/main" val="341105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unesdoc.unesco.org/ark:/48223/pf000037706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unesdoc.unesco.org/ark:/48223/pf000037706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unesdoc.unesco.org/ark:/48223/pf000037706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unesdoc.unesco.org/ark:/48223/pf000037706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unesdoc.unesco.org/ark:/48223/pf000037706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s://unesdoc.unesco.org/ark:/48223/pf000037706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unesdoc.unesco.org/ark:/48223/pf0000377068"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hyperlink" Target="https://unesdoc.unesco.org/ark:/48223/pf0000377068"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hyperlink" Target="https://rockcontent.com/es/blog/que-son-las-redes-sociales/" TargetMode="External"/><Relationship Id="rId3" Type="http://schemas.openxmlformats.org/officeDocument/2006/relationships/hyperlink" Target="https://www.redalyc.org/articulo.oa?id=349851785056" TargetMode="External"/><Relationship Id="rId7" Type="http://schemas.openxmlformats.org/officeDocument/2006/relationships/hyperlink" Target="https://en.unesco.org/sites/default/files/global_standards_for_media_and_information_literacy_curricula_development_guidelines_-_outline.pdf"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hyperlink" Target="https://en.unesco.org/news/new-curriculum-pilot-mil-formal-education-albania" TargetMode="External"/><Relationship Id="rId5" Type="http://schemas.openxmlformats.org/officeDocument/2006/relationships/hyperlink" Target="http://bivir.uacj.mx/dhi/DoctosNacioInter/Docs/Directrices.pdf" TargetMode="External"/><Relationship Id="rId10" Type="http://schemas.openxmlformats.org/officeDocument/2006/relationships/hyperlink" Target="https://prevencionar.com.mx/2018/10/14/uso-del-celular-trabajo-accidentes/#:~:text=Los%20empleados%20que%20utilizan%20el,fin%20de%20cuidar%20su%20integridad" TargetMode="External"/><Relationship Id="rId4" Type="http://schemas.openxmlformats.org/officeDocument/2006/relationships/hyperlink" Target="https://www.pewresearch.org/internet/2021/04/07/social-media-use-in-2021/" TargetMode="External"/><Relationship Id="rId9" Type="http://schemas.openxmlformats.org/officeDocument/2006/relationships/hyperlink" Target="https://www.diariovasco.com/gastronomia/despensa/glutamato-monosodico-debemos-20190713164013-nt.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s.statista.com/grafico/18988/tiempo-medio-diario-de-conexion-a-una-red-social/#:~:text=A%20nivel%20global%2C%20los%20usuarios,de%20un%20pa%C3%ADs%20a%20otro" TargetMode="External"/><Relationship Id="rId7" Type="http://schemas.openxmlformats.org/officeDocument/2006/relationships/hyperlink" Target="https://unesdoc.unesco.org/ark:/48223/pf0000377068"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hyperlink" Target="https://undocs.org/en/A/RES/75/267" TargetMode="External"/><Relationship Id="rId5" Type="http://schemas.openxmlformats.org/officeDocument/2006/relationships/hyperlink" Target="https://unamglobal.unam.mx/diez-consecuencias-del-uso-del-celular/" TargetMode="External"/><Relationship Id="rId4" Type="http://schemas.openxmlformats.org/officeDocument/2006/relationships/hyperlink" Target="https://neuromarketing.la/2021/02/psicologia-de-las-redes-sociales-y-su-efecto-en-el-cerebr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academic.oup.com/scan/article/13/7/699/5048941"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22"/>
          <p:cNvSpPr/>
          <p:nvPr/>
        </p:nvSpPr>
        <p:spPr>
          <a:xfrm>
            <a:off x="3579800" y="719333"/>
            <a:ext cx="5032400" cy="50324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grpSp>
        <p:nvGrpSpPr>
          <p:cNvPr id="83" name="Google Shape;83;p22"/>
          <p:cNvGrpSpPr/>
          <p:nvPr/>
        </p:nvGrpSpPr>
        <p:grpSpPr>
          <a:xfrm>
            <a:off x="9290167" y="526433"/>
            <a:ext cx="3443200" cy="385800"/>
            <a:chOff x="6967625" y="394825"/>
            <a:chExt cx="2582400" cy="289350"/>
          </a:xfrm>
        </p:grpSpPr>
        <p:sp>
          <p:nvSpPr>
            <p:cNvPr id="84" name="Google Shape;84;p22"/>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85" name="Google Shape;85;p22"/>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86" name="Google Shape;86;p22"/>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87" name="Google Shape;87;p22"/>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88" name="Google Shape;88;p22"/>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89" name="Google Shape;89;p22"/>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90" name="Google Shape;90;p22"/>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91" name="Google Shape;91;p22"/>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92" name="Google Shape;92;p22"/>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93" name="Google Shape;93;p22"/>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94" name="Google Shape;94;p22"/>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95" name="Google Shape;95;p22"/>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96" name="Google Shape;96;p22"/>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97" name="Google Shape;97;p22"/>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98" name="Google Shape;98;p22"/>
            <p:cNvSpPr/>
            <p:nvPr/>
          </p:nvSpPr>
          <p:spPr>
            <a:xfrm rot="-5400000">
              <a:off x="8301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99" name="Google Shape;99;p22"/>
            <p:cNvSpPr/>
            <p:nvPr/>
          </p:nvSpPr>
          <p:spPr>
            <a:xfrm rot="-5400000">
              <a:off x="8301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0" name="Google Shape;100;p22"/>
            <p:cNvSpPr/>
            <p:nvPr/>
          </p:nvSpPr>
          <p:spPr>
            <a:xfrm rot="-5400000">
              <a:off x="8491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1" name="Google Shape;101;p22"/>
            <p:cNvSpPr/>
            <p:nvPr/>
          </p:nvSpPr>
          <p:spPr>
            <a:xfrm rot="-5400000">
              <a:off x="8491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2" name="Google Shape;102;p22"/>
            <p:cNvSpPr/>
            <p:nvPr/>
          </p:nvSpPr>
          <p:spPr>
            <a:xfrm rot="-5400000">
              <a:off x="8682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3" name="Google Shape;103;p22"/>
            <p:cNvSpPr/>
            <p:nvPr/>
          </p:nvSpPr>
          <p:spPr>
            <a:xfrm rot="-5400000">
              <a:off x="8682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4" name="Google Shape;104;p22"/>
            <p:cNvSpPr/>
            <p:nvPr/>
          </p:nvSpPr>
          <p:spPr>
            <a:xfrm rot="-5400000">
              <a:off x="8872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5" name="Google Shape;105;p22"/>
            <p:cNvSpPr/>
            <p:nvPr/>
          </p:nvSpPr>
          <p:spPr>
            <a:xfrm rot="-5400000">
              <a:off x="8872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6" name="Google Shape;106;p22"/>
            <p:cNvSpPr/>
            <p:nvPr/>
          </p:nvSpPr>
          <p:spPr>
            <a:xfrm rot="-5400000">
              <a:off x="9063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7" name="Google Shape;107;p22"/>
            <p:cNvSpPr/>
            <p:nvPr/>
          </p:nvSpPr>
          <p:spPr>
            <a:xfrm rot="-5400000">
              <a:off x="9063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8" name="Google Shape;108;p22"/>
            <p:cNvSpPr/>
            <p:nvPr/>
          </p:nvSpPr>
          <p:spPr>
            <a:xfrm rot="-5400000">
              <a:off x="9253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09" name="Google Shape;109;p22"/>
            <p:cNvSpPr/>
            <p:nvPr/>
          </p:nvSpPr>
          <p:spPr>
            <a:xfrm rot="-5400000">
              <a:off x="9253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10" name="Google Shape;110;p22"/>
            <p:cNvSpPr/>
            <p:nvPr/>
          </p:nvSpPr>
          <p:spPr>
            <a:xfrm rot="-5400000">
              <a:off x="9444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11" name="Google Shape;111;p22"/>
            <p:cNvSpPr/>
            <p:nvPr/>
          </p:nvSpPr>
          <p:spPr>
            <a:xfrm rot="-5400000">
              <a:off x="9444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cxnSp>
        <p:nvCxnSpPr>
          <p:cNvPr id="112" name="Google Shape;112;p22"/>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sp>
        <p:nvSpPr>
          <p:cNvPr id="2" name="Rectángulo 1">
            <a:extLst>
              <a:ext uri="{FF2B5EF4-FFF2-40B4-BE49-F238E27FC236}">
                <a16:creationId xmlns:a16="http://schemas.microsoft.com/office/drawing/2014/main" id="{909706F3-FBA9-8888-3831-2BC45DF3C83F}"/>
              </a:ext>
            </a:extLst>
          </p:cNvPr>
          <p:cNvSpPr/>
          <p:nvPr/>
        </p:nvSpPr>
        <p:spPr>
          <a:xfrm>
            <a:off x="2692162" y="456973"/>
            <a:ext cx="7263247" cy="508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13" name="Google Shape;113;p22"/>
          <p:cNvGrpSpPr/>
          <p:nvPr/>
        </p:nvGrpSpPr>
        <p:grpSpPr>
          <a:xfrm>
            <a:off x="1540767" y="526444"/>
            <a:ext cx="385800" cy="1157200"/>
            <a:chOff x="1006725" y="1731408"/>
            <a:chExt cx="289350" cy="867900"/>
          </a:xfrm>
        </p:grpSpPr>
        <p:sp>
          <p:nvSpPr>
            <p:cNvPr id="114" name="Google Shape;114;p22"/>
            <p:cNvSpPr/>
            <p:nvPr/>
          </p:nvSpPr>
          <p:spPr>
            <a:xfrm>
              <a:off x="1006725" y="1731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15" name="Google Shape;115;p22"/>
            <p:cNvSpPr/>
            <p:nvPr/>
          </p:nvSpPr>
          <p:spPr>
            <a:xfrm>
              <a:off x="1190175" y="1731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16" name="Google Shape;116;p22"/>
            <p:cNvSpPr/>
            <p:nvPr/>
          </p:nvSpPr>
          <p:spPr>
            <a:xfrm>
              <a:off x="1006725" y="1921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17" name="Google Shape;117;p22"/>
            <p:cNvSpPr/>
            <p:nvPr/>
          </p:nvSpPr>
          <p:spPr>
            <a:xfrm>
              <a:off x="1190175" y="1921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18" name="Google Shape;118;p22"/>
            <p:cNvSpPr/>
            <p:nvPr/>
          </p:nvSpPr>
          <p:spPr>
            <a:xfrm>
              <a:off x="1006725" y="2112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19" name="Google Shape;119;p22"/>
            <p:cNvSpPr/>
            <p:nvPr/>
          </p:nvSpPr>
          <p:spPr>
            <a:xfrm>
              <a:off x="1190175" y="2112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20" name="Google Shape;120;p22"/>
            <p:cNvSpPr/>
            <p:nvPr/>
          </p:nvSpPr>
          <p:spPr>
            <a:xfrm>
              <a:off x="1006725" y="2302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21" name="Google Shape;121;p22"/>
            <p:cNvSpPr/>
            <p:nvPr/>
          </p:nvSpPr>
          <p:spPr>
            <a:xfrm>
              <a:off x="1190175" y="2302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22" name="Google Shape;122;p22"/>
            <p:cNvSpPr/>
            <p:nvPr/>
          </p:nvSpPr>
          <p:spPr>
            <a:xfrm>
              <a:off x="1006725" y="2493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23" name="Google Shape;123;p22"/>
            <p:cNvSpPr/>
            <p:nvPr/>
          </p:nvSpPr>
          <p:spPr>
            <a:xfrm>
              <a:off x="1190175" y="2493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50" name="Título 1">
            <a:extLst>
              <a:ext uri="{FF2B5EF4-FFF2-40B4-BE49-F238E27FC236}">
                <a16:creationId xmlns:a16="http://schemas.microsoft.com/office/drawing/2014/main" id="{AC17C639-FE2D-904C-B2CA-D993232FAD58}"/>
              </a:ext>
            </a:extLst>
          </p:cNvPr>
          <p:cNvSpPr>
            <a:spLocks noGrp="1"/>
          </p:cNvSpPr>
          <p:nvPr>
            <p:ph type="ctrTitle"/>
          </p:nvPr>
        </p:nvSpPr>
        <p:spPr>
          <a:xfrm>
            <a:off x="1540767" y="667632"/>
            <a:ext cx="9527400" cy="3203319"/>
          </a:xfrm>
        </p:spPr>
        <p:txBody>
          <a:bodyPr>
            <a:normAutofit/>
          </a:bodyPr>
          <a:lstStyle/>
          <a:p>
            <a:r>
              <a:rPr lang="es-MX" sz="4000" b="1" dirty="0"/>
              <a:t>Herramienta de transformación cognitiva: </a:t>
            </a:r>
            <a:br>
              <a:rPr lang="es-MX" sz="4000" b="1" dirty="0"/>
            </a:br>
            <a:r>
              <a:rPr lang="es-MX" sz="3200" b="1" dirty="0"/>
              <a:t>Curriculum para el desarrollo de competencias mediáticas e informacionales</a:t>
            </a:r>
            <a:br>
              <a:rPr lang="es-MX" sz="4000" b="1" dirty="0"/>
            </a:br>
            <a:br>
              <a:rPr lang="es-MX" sz="2400" b="1" dirty="0"/>
            </a:br>
            <a:r>
              <a:rPr lang="es-MX" sz="2700" b="1" dirty="0"/>
              <a:t>Retos de las Bibliotecas Académicas: Transformación y cambio</a:t>
            </a:r>
            <a:br>
              <a:rPr lang="es-MX" sz="2700" b="1" dirty="0"/>
            </a:br>
            <a:r>
              <a:rPr lang="es-MX" sz="2700" b="1" dirty="0"/>
              <a:t>Lima, Perú - Noviembre 14-18, 2022</a:t>
            </a:r>
            <a:endParaRPr lang="es-MX" sz="8000" b="1" dirty="0"/>
          </a:p>
        </p:txBody>
      </p:sp>
      <p:sp>
        <p:nvSpPr>
          <p:cNvPr id="51" name="Subtítulo 2">
            <a:extLst>
              <a:ext uri="{FF2B5EF4-FFF2-40B4-BE49-F238E27FC236}">
                <a16:creationId xmlns:a16="http://schemas.microsoft.com/office/drawing/2014/main" id="{2A53D564-A9B9-4D46-B11C-408DA511C85A}"/>
              </a:ext>
            </a:extLst>
          </p:cNvPr>
          <p:cNvSpPr>
            <a:spLocks noGrp="1"/>
          </p:cNvSpPr>
          <p:nvPr>
            <p:ph type="subTitle" idx="1"/>
          </p:nvPr>
        </p:nvSpPr>
        <p:spPr>
          <a:xfrm>
            <a:off x="2474441" y="4081611"/>
            <a:ext cx="7210926" cy="2057056"/>
          </a:xfrm>
        </p:spPr>
        <p:txBody>
          <a:bodyPr>
            <a:normAutofit fontScale="92500" lnSpcReduction="10000"/>
          </a:bodyPr>
          <a:lstStyle/>
          <a:p>
            <a:pPr>
              <a:defRPr/>
            </a:pPr>
            <a:r>
              <a:rPr lang="en-GB" sz="3600" b="1" dirty="0"/>
              <a:t>Jesús Lau</a:t>
            </a:r>
          </a:p>
          <a:p>
            <a:pPr>
              <a:defRPr/>
            </a:pPr>
            <a:r>
              <a:rPr lang="en-GB" sz="2300" dirty="0" err="1"/>
              <a:t>jlau@uv.mx</a:t>
            </a:r>
            <a:r>
              <a:rPr lang="en-GB" sz="2300" dirty="0"/>
              <a:t> / </a:t>
            </a:r>
            <a:r>
              <a:rPr lang="en-GB" sz="2300" dirty="0" err="1"/>
              <a:t>jesuslau@gmail.com</a:t>
            </a:r>
            <a:r>
              <a:rPr lang="en-GB" sz="2300" dirty="0"/>
              <a:t> / </a:t>
            </a:r>
            <a:r>
              <a:rPr lang="en-GB" sz="2300" dirty="0" err="1"/>
              <a:t>www.jesuslau.com.mx</a:t>
            </a:r>
            <a:r>
              <a:rPr lang="en-GB" sz="2300" dirty="0"/>
              <a:t> </a:t>
            </a:r>
          </a:p>
          <a:p>
            <a:pPr>
              <a:defRPr/>
            </a:pPr>
            <a:r>
              <a:rPr lang="es-MX" sz="2300" dirty="0"/>
              <a:t>Investigador</a:t>
            </a:r>
            <a:r>
              <a:rPr lang="en-GB" sz="2300" dirty="0"/>
              <a:t>, </a:t>
            </a:r>
            <a:r>
              <a:rPr lang="es-MX" sz="2300" dirty="0"/>
              <a:t>Facultad</a:t>
            </a:r>
            <a:r>
              <a:rPr lang="en-GB" sz="2300" dirty="0"/>
              <a:t> de </a:t>
            </a:r>
            <a:r>
              <a:rPr lang="es-MX" sz="2300" dirty="0"/>
              <a:t>Pedagogía</a:t>
            </a:r>
            <a:r>
              <a:rPr lang="en-GB" sz="2300" dirty="0"/>
              <a:t>, </a:t>
            </a:r>
            <a:r>
              <a:rPr lang="es-MX" sz="2300" dirty="0"/>
              <a:t>Programa</a:t>
            </a:r>
            <a:r>
              <a:rPr lang="en-GB" sz="2300" dirty="0"/>
              <a:t> Doctoral DSAE, Universidad </a:t>
            </a:r>
            <a:r>
              <a:rPr lang="es-MX" sz="2300" dirty="0"/>
              <a:t>Veracruzana</a:t>
            </a:r>
            <a:r>
              <a:rPr lang="en-GB" sz="2300" dirty="0"/>
              <a:t>, Veracruz, Campus </a:t>
            </a:r>
          </a:p>
          <a:p>
            <a:pPr>
              <a:defRPr/>
            </a:pPr>
            <a:r>
              <a:rPr lang="en-GB" sz="2300" dirty="0"/>
              <a:t>Veracruz, Veracruz, México</a:t>
            </a:r>
          </a:p>
          <a:p>
            <a:endParaRPr lang="es-MX" dirty="0"/>
          </a:p>
        </p:txBody>
      </p:sp>
      <p:pic>
        <p:nvPicPr>
          <p:cNvPr id="52" name="Imagen 51">
            <a:extLst>
              <a:ext uri="{FF2B5EF4-FFF2-40B4-BE49-F238E27FC236}">
                <a16:creationId xmlns:a16="http://schemas.microsoft.com/office/drawing/2014/main" id="{9F34E0D6-DB91-AC44-9CA8-C2340735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282" y="5942572"/>
            <a:ext cx="1276970" cy="458454"/>
          </a:xfrm>
          <a:prstGeom prst="rect">
            <a:avLst/>
          </a:prstGeom>
        </p:spPr>
      </p:pic>
      <p:pic>
        <p:nvPicPr>
          <p:cNvPr id="4" name="Imagen 3">
            <a:extLst>
              <a:ext uri="{FF2B5EF4-FFF2-40B4-BE49-F238E27FC236}">
                <a16:creationId xmlns:a16="http://schemas.microsoft.com/office/drawing/2014/main" id="{1AE61F5F-E3E4-8C47-AB5D-2E4EAE617DF0}"/>
              </a:ext>
            </a:extLst>
          </p:cNvPr>
          <p:cNvPicPr>
            <a:picLocks noChangeAspect="1"/>
          </p:cNvPicPr>
          <p:nvPr/>
        </p:nvPicPr>
        <p:blipFill rotWithShape="1">
          <a:blip r:embed="rId4"/>
          <a:srcRect l="3259" r="5785" b="51497"/>
          <a:stretch/>
        </p:blipFill>
        <p:spPr>
          <a:xfrm>
            <a:off x="650320" y="5649688"/>
            <a:ext cx="2782724" cy="646123"/>
          </a:xfrm>
          <a:prstGeom prst="rect">
            <a:avLst/>
          </a:prstGeom>
        </p:spPr>
      </p:pic>
      <p:pic>
        <p:nvPicPr>
          <p:cNvPr id="5" name="Imagen 4">
            <a:extLst>
              <a:ext uri="{FF2B5EF4-FFF2-40B4-BE49-F238E27FC236}">
                <a16:creationId xmlns:a16="http://schemas.microsoft.com/office/drawing/2014/main" id="{5AF8A27E-521D-1744-BCE4-05C1E1578A72}"/>
              </a:ext>
            </a:extLst>
          </p:cNvPr>
          <p:cNvPicPr>
            <a:picLocks noChangeAspect="1"/>
          </p:cNvPicPr>
          <p:nvPr/>
        </p:nvPicPr>
        <p:blipFill rotWithShape="1">
          <a:blip r:embed="rId5"/>
          <a:srcRect l="429"/>
          <a:stretch/>
        </p:blipFill>
        <p:spPr>
          <a:xfrm>
            <a:off x="10638778" y="1034444"/>
            <a:ext cx="1318927" cy="1183848"/>
          </a:xfrm>
          <a:prstGeom prst="rect">
            <a:avLst/>
          </a:prstGeom>
        </p:spPr>
      </p:pic>
    </p:spTree>
    <p:extLst>
      <p:ext uri="{BB962C8B-B14F-4D97-AF65-F5344CB8AC3E}">
        <p14:creationId xmlns:p14="http://schemas.microsoft.com/office/powerpoint/2010/main" val="324176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960000" y="593367"/>
            <a:ext cx="10281200" cy="763600"/>
          </a:xfrm>
          <a:prstGeom prst="rect">
            <a:avLst/>
          </a:prstGeom>
        </p:spPr>
        <p:txBody>
          <a:bodyPr spcFirstLastPara="1" vert="horz" wrap="square" lIns="121900" tIns="121900" rIns="121900" bIns="121900" rtlCol="0" anchor="t" anchorCtr="0">
            <a:noAutofit/>
          </a:bodyPr>
          <a:lstStyle/>
          <a:p>
            <a:pPr algn="ctr"/>
            <a:r>
              <a:rPr lang="es-ES" dirty="0"/>
              <a:t>Inteligencia Artificial (AI)</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5" name="Rectángulo 24">
            <a:extLst>
              <a:ext uri="{FF2B5EF4-FFF2-40B4-BE49-F238E27FC236}">
                <a16:creationId xmlns:a16="http://schemas.microsoft.com/office/drawing/2014/main" id="{9679DDFB-FF81-F94C-87E1-874960CEA638}"/>
              </a:ext>
            </a:extLst>
          </p:cNvPr>
          <p:cNvSpPr/>
          <p:nvPr/>
        </p:nvSpPr>
        <p:spPr>
          <a:xfrm>
            <a:off x="1507129" y="1613110"/>
            <a:ext cx="7837377" cy="5570756"/>
          </a:xfrm>
          <a:prstGeom prst="rect">
            <a:avLst/>
          </a:prstGeom>
        </p:spPr>
        <p:txBody>
          <a:bodyPr wrap="square">
            <a:spAutoFit/>
          </a:bodyPr>
          <a:lstStyle/>
          <a:p>
            <a:pPr marL="457200" indent="-457200">
              <a:buFont typeface="Courier New" panose="02070309020205020404" pitchFamily="49" charset="0"/>
              <a:buChar char="o"/>
            </a:pPr>
            <a:r>
              <a:rPr lang="es-MX" sz="2800" dirty="0"/>
              <a:t>Conjunto de tecnologías que permiten que los computadoras aprendan a realizar tareas específicas que de otra forma resultaría complejo o francamente imposible programar</a:t>
            </a:r>
          </a:p>
          <a:p>
            <a:pPr marL="457200" indent="-457200">
              <a:buFont typeface="Courier New" panose="02070309020205020404" pitchFamily="49" charset="0"/>
              <a:buChar char="o"/>
            </a:pPr>
            <a:endParaRPr lang="es-MX" sz="2800" dirty="0"/>
          </a:p>
          <a:p>
            <a:pPr marL="457200" indent="-457200">
              <a:buFont typeface="Courier New" panose="02070309020205020404" pitchFamily="49" charset="0"/>
              <a:buChar char="o"/>
            </a:pPr>
            <a:r>
              <a:rPr lang="es-MX" sz="2800" dirty="0"/>
              <a:t>Aprendizaje automático/ automatizado o de máquina</a:t>
            </a:r>
          </a:p>
          <a:p>
            <a:pPr marL="457200" indent="-457200">
              <a:buFont typeface="Courier New" panose="02070309020205020404" pitchFamily="49" charset="0"/>
              <a:buChar char="o"/>
            </a:pPr>
            <a:endParaRPr lang="es-MX" sz="2800" dirty="0"/>
          </a:p>
          <a:p>
            <a:pPr marL="457200" indent="-457200">
              <a:buFont typeface="Courier New" panose="02070309020205020404" pitchFamily="49" charset="0"/>
              <a:buChar char="o"/>
            </a:pPr>
            <a:r>
              <a:rPr lang="es-MX" sz="2800" dirty="0"/>
              <a:t>Redes neuronales</a:t>
            </a:r>
          </a:p>
          <a:p>
            <a:pPr marL="457200" indent="-457200">
              <a:buFont typeface="Courier New" panose="02070309020205020404" pitchFamily="49" charset="0"/>
              <a:buChar char="o"/>
            </a:pPr>
            <a:endParaRPr lang="es-MX" sz="2800" dirty="0"/>
          </a:p>
          <a:p>
            <a:pPr marL="457200" indent="-457200">
              <a:buFont typeface="Courier New" panose="02070309020205020404" pitchFamily="49" charset="0"/>
              <a:buChar char="o"/>
            </a:pPr>
            <a:r>
              <a:rPr lang="es-MX" sz="2800" dirty="0"/>
              <a:t>Conocimiento profundo</a:t>
            </a:r>
          </a:p>
          <a:p>
            <a:pPr marL="285750" indent="-285750">
              <a:buFont typeface="Arial" panose="020B0604020202020204" pitchFamily="34" charset="0"/>
              <a:buChar char="•"/>
            </a:pPr>
            <a:endParaRPr lang="es-MX" sz="2400" dirty="0"/>
          </a:p>
          <a:p>
            <a:pPr marL="285750" indent="-285750">
              <a:buFont typeface="Arial" panose="020B0604020202020204" pitchFamily="34" charset="0"/>
              <a:buChar char="•"/>
            </a:pPr>
            <a:endParaRPr lang="es-MX" sz="2400" dirty="0"/>
          </a:p>
        </p:txBody>
      </p:sp>
      <p:pic>
        <p:nvPicPr>
          <p:cNvPr id="26" name="Imagen 25">
            <a:extLst>
              <a:ext uri="{FF2B5EF4-FFF2-40B4-BE49-F238E27FC236}">
                <a16:creationId xmlns:a16="http://schemas.microsoft.com/office/drawing/2014/main" id="{A89DBDF1-51D7-EA4B-924C-596C400AF26D}"/>
              </a:ext>
            </a:extLst>
          </p:cNvPr>
          <p:cNvPicPr>
            <a:picLocks noChangeAspect="1"/>
          </p:cNvPicPr>
          <p:nvPr/>
        </p:nvPicPr>
        <p:blipFill>
          <a:blip r:embed="rId3"/>
          <a:stretch>
            <a:fillRect/>
          </a:stretch>
        </p:blipFill>
        <p:spPr>
          <a:xfrm>
            <a:off x="7990353" y="3456319"/>
            <a:ext cx="3856013" cy="2762970"/>
          </a:xfrm>
          <a:prstGeom prst="rect">
            <a:avLst/>
          </a:prstGeom>
        </p:spPr>
      </p:pic>
    </p:spTree>
    <p:extLst>
      <p:ext uri="{BB962C8B-B14F-4D97-AF65-F5344CB8AC3E}">
        <p14:creationId xmlns:p14="http://schemas.microsoft.com/office/powerpoint/2010/main" val="391959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3" name="Título 2">
            <a:extLst>
              <a:ext uri="{FF2B5EF4-FFF2-40B4-BE49-F238E27FC236}">
                <a16:creationId xmlns:a16="http://schemas.microsoft.com/office/drawing/2014/main" id="{F4D2E159-F06B-DD46-883D-CEE1DE52F23C}"/>
              </a:ext>
            </a:extLst>
          </p:cNvPr>
          <p:cNvSpPr>
            <a:spLocks noGrp="1"/>
          </p:cNvSpPr>
          <p:nvPr>
            <p:ph type="title"/>
          </p:nvPr>
        </p:nvSpPr>
        <p:spPr/>
        <p:txBody>
          <a:bodyPr/>
          <a:lstStyle/>
          <a:p>
            <a:pPr algn="ctr"/>
            <a:r>
              <a:rPr lang="es-MX" dirty="0"/>
              <a:t>Algoritmos – Inteligencia Artificial</a:t>
            </a:r>
            <a:br>
              <a:rPr lang="es-MX" dirty="0"/>
            </a:br>
            <a:endParaRPr lang="es-MX" dirty="0"/>
          </a:p>
        </p:txBody>
      </p:sp>
      <p:sp>
        <p:nvSpPr>
          <p:cNvPr id="28" name="Marcador de contenido 2">
            <a:extLst>
              <a:ext uri="{FF2B5EF4-FFF2-40B4-BE49-F238E27FC236}">
                <a16:creationId xmlns:a16="http://schemas.microsoft.com/office/drawing/2014/main" id="{EF13B8F3-0D04-4D47-85BC-4A64D5E9363A}"/>
              </a:ext>
            </a:extLst>
          </p:cNvPr>
          <p:cNvSpPr txBox="1">
            <a:spLocks/>
          </p:cNvSpPr>
          <p:nvPr/>
        </p:nvSpPr>
        <p:spPr>
          <a:xfrm>
            <a:off x="1295702" y="1399882"/>
            <a:ext cx="10472228" cy="1915237"/>
          </a:xfrm>
          <a:prstGeom prst="rect">
            <a:avLst/>
          </a:prstGeom>
        </p:spPr>
        <p:txBody>
          <a:bodyPr spcFirstLastPara="1" vert="horz" wrap="square" lIns="91425" tIns="91425" rIns="91425" bIns="91425" rtlCol="0" anchor="t" anchorCtr="0">
            <a:normAutofit/>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0" indent="0">
              <a:buNone/>
            </a:pPr>
            <a:r>
              <a:rPr lang="es-MX" sz="2400" dirty="0">
                <a:solidFill>
                  <a:srgbClr val="161F38"/>
                </a:solidFill>
                <a:latin typeface="Calibri" panose="020F0502020204030204" pitchFamily="34" charset="0"/>
                <a:ea typeface="Times New Roman" panose="02020603050405020304" pitchFamily="18" charset="0"/>
                <a:cs typeface="Calibri" panose="020F0502020204030204" pitchFamily="34" charset="0"/>
              </a:rPr>
              <a:t>Algoritmo: “Conjunto de operaciones y decisiones [lógicas y matermáticas] que, a partir de unas reglas determinadas, da como resultado un producto”</a:t>
            </a:r>
          </a:p>
          <a:p>
            <a:pPr marL="457200" indent="-457200">
              <a:buFont typeface="+mj-lt"/>
              <a:buAutoNum type="arabicPeriod"/>
            </a:pP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r>
              <a:rPr lang="es-MX" sz="2400" dirty="0">
                <a:solidFill>
                  <a:srgbClr val="161F38"/>
                </a:solidFill>
                <a:latin typeface="Calibri" panose="020F0502020204030204" pitchFamily="34" charset="0"/>
                <a:ea typeface="Times New Roman" panose="02020603050405020304" pitchFamily="18" charset="0"/>
                <a:cs typeface="Calibri" panose="020F0502020204030204" pitchFamily="34" charset="0"/>
              </a:rPr>
              <a:t>Algoritmos tienen objetivo de mantener conectado y adicto al usuario</a:t>
            </a:r>
          </a:p>
          <a:p>
            <a:pPr marL="457200" indent="-457200">
              <a:buFont typeface="+mj-lt"/>
              <a:buAutoNum type="arabicPeriod"/>
            </a:pP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Nunito Light"/>
              <a:buNone/>
            </a:pPr>
            <a:endParaRPr lang="es-MX" sz="2400" dirty="0"/>
          </a:p>
        </p:txBody>
      </p:sp>
      <p:sp>
        <p:nvSpPr>
          <p:cNvPr id="29" name="Título 1">
            <a:extLst>
              <a:ext uri="{FF2B5EF4-FFF2-40B4-BE49-F238E27FC236}">
                <a16:creationId xmlns:a16="http://schemas.microsoft.com/office/drawing/2014/main" id="{6D4B23A4-B060-394F-B7F7-E88CB5B99E0E}"/>
              </a:ext>
            </a:extLst>
          </p:cNvPr>
          <p:cNvSpPr txBox="1">
            <a:spLocks/>
          </p:cNvSpPr>
          <p:nvPr/>
        </p:nvSpPr>
        <p:spPr>
          <a:xfrm>
            <a:off x="828651" y="1117631"/>
            <a:ext cx="10515600" cy="1325563"/>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90000"/>
              </a:lnSpc>
              <a:spcBef>
                <a:spcPts val="0"/>
              </a:spcBef>
              <a:spcAft>
                <a:spcPts val="0"/>
              </a:spcAft>
              <a:buSzPts val="3500"/>
              <a:buNone/>
              <a:defRPr sz="4000" kern="1200">
                <a:solidFill>
                  <a:schemeClr val="tx1"/>
                </a:solidFill>
                <a:latin typeface="+mj-lt"/>
                <a:ea typeface="+mj-ea"/>
                <a:cs typeface="+mj-cs"/>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pPr algn="ctr"/>
            <a:endParaRPr lang="es-MX" dirty="0"/>
          </a:p>
        </p:txBody>
      </p:sp>
      <p:pic>
        <p:nvPicPr>
          <p:cNvPr id="5" name="Imagen 4">
            <a:extLst>
              <a:ext uri="{FF2B5EF4-FFF2-40B4-BE49-F238E27FC236}">
                <a16:creationId xmlns:a16="http://schemas.microsoft.com/office/drawing/2014/main" id="{57DB71CB-A8C7-6B48-8F12-2C873858AEB0}"/>
              </a:ext>
            </a:extLst>
          </p:cNvPr>
          <p:cNvPicPr>
            <a:picLocks noChangeAspect="1"/>
          </p:cNvPicPr>
          <p:nvPr/>
        </p:nvPicPr>
        <p:blipFill rotWithShape="1">
          <a:blip r:embed="rId3"/>
          <a:srcRect l="10174"/>
          <a:stretch/>
        </p:blipFill>
        <p:spPr>
          <a:xfrm>
            <a:off x="7716159" y="3250855"/>
            <a:ext cx="4051771" cy="2788520"/>
          </a:xfrm>
          <a:prstGeom prst="rect">
            <a:avLst/>
          </a:prstGeom>
        </p:spPr>
      </p:pic>
      <p:sp>
        <p:nvSpPr>
          <p:cNvPr id="6" name="Rectángulo 5">
            <a:extLst>
              <a:ext uri="{FF2B5EF4-FFF2-40B4-BE49-F238E27FC236}">
                <a16:creationId xmlns:a16="http://schemas.microsoft.com/office/drawing/2014/main" id="{8B6A90C2-165F-D54D-80A7-B8112C463AD5}"/>
              </a:ext>
            </a:extLst>
          </p:cNvPr>
          <p:cNvSpPr/>
          <p:nvPr/>
        </p:nvSpPr>
        <p:spPr>
          <a:xfrm>
            <a:off x="1366301" y="3315119"/>
            <a:ext cx="6078475" cy="3170099"/>
          </a:xfrm>
          <a:prstGeom prst="rect">
            <a:avLst/>
          </a:prstGeom>
        </p:spPr>
        <p:txBody>
          <a:bodyPr wrap="square">
            <a:spAutoFit/>
          </a:bodyPr>
          <a:lstStyle/>
          <a:p>
            <a:pPr marL="457200" indent="-457200">
              <a:buFont typeface="+mj-lt"/>
              <a:buAutoNum type="arabicPeriod" startAt="3"/>
            </a:pPr>
            <a:r>
              <a:rPr lang="es-MX" sz="2000" dirty="0">
                <a:solidFill>
                  <a:srgbClr val="161F38"/>
                </a:solidFill>
                <a:latin typeface="Calibri" panose="020F0502020204030204" pitchFamily="34" charset="0"/>
                <a:ea typeface="Times New Roman" panose="02020603050405020304" pitchFamily="18" charset="0"/>
                <a:cs typeface="Calibri" panose="020F0502020204030204" pitchFamily="34" charset="0"/>
              </a:rPr>
              <a:t>Objetivo: Monetizar uso de redes (dinero) </a:t>
            </a:r>
          </a:p>
          <a:p>
            <a:pPr marL="457200" indent="-457200">
              <a:buFont typeface="+mj-lt"/>
              <a:buAutoNum type="arabicPeriod" startAt="3"/>
            </a:pP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startAt="3"/>
            </a:pPr>
            <a:r>
              <a:rPr lang="es-MX" sz="2000" dirty="0">
                <a:solidFill>
                  <a:srgbClr val="161F38"/>
                </a:solidFill>
                <a:latin typeface="Calibri" panose="020F0502020204030204" pitchFamily="34" charset="0"/>
                <a:ea typeface="Times New Roman" panose="02020603050405020304" pitchFamily="18" charset="0"/>
                <a:cs typeface="Calibri" panose="020F0502020204030204" pitchFamily="34" charset="0"/>
              </a:rPr>
              <a:t>Mientras más tiempo pasa conectado el usuario, más dinero se paga por publicidad</a:t>
            </a:r>
          </a:p>
          <a:p>
            <a:pPr marL="457200" indent="-457200">
              <a:buFont typeface="+mj-lt"/>
              <a:buAutoNum type="arabicPeriod" startAt="3"/>
            </a:pP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startAt="3"/>
            </a:pPr>
            <a:r>
              <a:rPr lang="es-MX" sz="2000" dirty="0">
                <a:solidFill>
                  <a:srgbClr val="161F38"/>
                </a:solidFill>
                <a:latin typeface="Calibri" panose="020F0502020204030204" pitchFamily="34" charset="0"/>
                <a:ea typeface="Times New Roman" panose="02020603050405020304" pitchFamily="18" charset="0"/>
                <a:cs typeface="Calibri" panose="020F0502020204030204" pitchFamily="34" charset="0"/>
              </a:rPr>
              <a:t>No importa si la informacion vertida es verdadera, falsa o manipuladora</a:t>
            </a:r>
          </a:p>
          <a:p>
            <a:pPr marL="457200" indent="-457200">
              <a:buFont typeface="+mj-lt"/>
              <a:buAutoNum type="arabicPeriod" startAt="3"/>
            </a:pP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startAt="3"/>
            </a:pPr>
            <a:r>
              <a:rPr lang="es-MX" sz="2000" dirty="0">
                <a:solidFill>
                  <a:srgbClr val="161F38"/>
                </a:solidFill>
                <a:latin typeface="Calibri" panose="020F0502020204030204" pitchFamily="34" charset="0"/>
                <a:ea typeface="Times New Roman" panose="02020603050405020304" pitchFamily="18" charset="0"/>
                <a:cs typeface="Calibri" panose="020F0502020204030204" pitchFamily="34" charset="0"/>
              </a:rPr>
              <a:t>Difícil desconectarse para el usuario aunque contenido sea irrelevante</a:t>
            </a:r>
            <a:endParaRPr lang="es-MX"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4774F54C-3E7A-8D40-99E6-09619A82DA64}"/>
              </a:ext>
            </a:extLst>
          </p:cNvPr>
          <p:cNvSpPr/>
          <p:nvPr/>
        </p:nvSpPr>
        <p:spPr>
          <a:xfrm>
            <a:off x="7716159" y="6082290"/>
            <a:ext cx="2842445" cy="215444"/>
          </a:xfrm>
          <a:prstGeom prst="rect">
            <a:avLst/>
          </a:prstGeom>
        </p:spPr>
        <p:txBody>
          <a:bodyPr wrap="none">
            <a:spAutoFit/>
          </a:bodyPr>
          <a:lstStyle/>
          <a:p>
            <a:r>
              <a:rPr lang="es-MX" sz="800" dirty="0"/>
              <a:t>https://gaceta.cch.unam.mx/es/inteligencia-artificial-en-el-arte</a:t>
            </a:r>
          </a:p>
        </p:txBody>
      </p:sp>
    </p:spTree>
    <p:extLst>
      <p:ext uri="{BB962C8B-B14F-4D97-AF65-F5344CB8AC3E}">
        <p14:creationId xmlns:p14="http://schemas.microsoft.com/office/powerpoint/2010/main" val="54581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3" name="Título 2">
            <a:extLst>
              <a:ext uri="{FF2B5EF4-FFF2-40B4-BE49-F238E27FC236}">
                <a16:creationId xmlns:a16="http://schemas.microsoft.com/office/drawing/2014/main" id="{F4D2E159-F06B-DD46-883D-CEE1DE52F23C}"/>
              </a:ext>
            </a:extLst>
          </p:cNvPr>
          <p:cNvSpPr>
            <a:spLocks noGrp="1"/>
          </p:cNvSpPr>
          <p:nvPr>
            <p:ph type="title"/>
          </p:nvPr>
        </p:nvSpPr>
        <p:spPr/>
        <p:txBody>
          <a:bodyPr/>
          <a:lstStyle/>
          <a:p>
            <a:pPr algn="ctr"/>
            <a:r>
              <a:rPr lang="es-MX" dirty="0">
                <a:solidFill>
                  <a:srgbClr val="161F38"/>
                </a:solidFill>
                <a:latin typeface="Calibri" panose="020F0502020204030204" pitchFamily="34" charset="0"/>
                <a:ea typeface="Times New Roman" panose="02020603050405020304" pitchFamily="18" charset="0"/>
                <a:cs typeface="Calibri" panose="020F0502020204030204" pitchFamily="34" charset="0"/>
              </a:rPr>
              <a:t>Mentes al desnudo - Factores</a:t>
            </a:r>
            <a:br>
              <a:rPr lang="es-MX" dirty="0"/>
            </a:br>
            <a:endParaRPr lang="es-MX" dirty="0"/>
          </a:p>
        </p:txBody>
      </p:sp>
      <p:sp>
        <p:nvSpPr>
          <p:cNvPr id="29" name="Título 1">
            <a:extLst>
              <a:ext uri="{FF2B5EF4-FFF2-40B4-BE49-F238E27FC236}">
                <a16:creationId xmlns:a16="http://schemas.microsoft.com/office/drawing/2014/main" id="{6D4B23A4-B060-394F-B7F7-E88CB5B99E0E}"/>
              </a:ext>
            </a:extLst>
          </p:cNvPr>
          <p:cNvSpPr txBox="1">
            <a:spLocks/>
          </p:cNvSpPr>
          <p:nvPr/>
        </p:nvSpPr>
        <p:spPr>
          <a:xfrm>
            <a:off x="828651" y="1117631"/>
            <a:ext cx="10515600" cy="1325563"/>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90000"/>
              </a:lnSpc>
              <a:spcBef>
                <a:spcPts val="0"/>
              </a:spcBef>
              <a:spcAft>
                <a:spcPts val="0"/>
              </a:spcAft>
              <a:buSzPts val="3500"/>
              <a:buNone/>
              <a:defRPr sz="4000" kern="1200">
                <a:solidFill>
                  <a:schemeClr val="tx1"/>
                </a:solidFill>
                <a:latin typeface="+mj-lt"/>
                <a:ea typeface="+mj-ea"/>
                <a:cs typeface="+mj-cs"/>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pPr algn="ctr"/>
            <a:endParaRPr lang="es-MX" dirty="0"/>
          </a:p>
        </p:txBody>
      </p:sp>
      <p:sp>
        <p:nvSpPr>
          <p:cNvPr id="25" name="Marcador de contenido 2">
            <a:extLst>
              <a:ext uri="{FF2B5EF4-FFF2-40B4-BE49-F238E27FC236}">
                <a16:creationId xmlns:a16="http://schemas.microsoft.com/office/drawing/2014/main" id="{FCC3B980-B89F-1A47-BBD3-FD59A0113FB2}"/>
              </a:ext>
            </a:extLst>
          </p:cNvPr>
          <p:cNvSpPr txBox="1">
            <a:spLocks/>
          </p:cNvSpPr>
          <p:nvPr/>
        </p:nvSpPr>
        <p:spPr>
          <a:xfrm>
            <a:off x="1814748" y="1826970"/>
            <a:ext cx="10033000" cy="4351338"/>
          </a:xfrm>
          <a:prstGeom prst="rect">
            <a:avLst/>
          </a:prstGeom>
        </p:spPr>
        <p:txBody>
          <a:bodyPr spcFirstLastPara="1" vert="horz" wrap="square" lIns="91425" tIns="91425" rIns="91425" bIns="91425" rtlCol="0" anchor="t" anchorCtr="0">
            <a:normAutofit/>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514350" indent="-514350">
              <a:buFont typeface="+mj-lt"/>
              <a:buAutoNum type="arabicPeriod"/>
            </a:pPr>
            <a:r>
              <a:rPr lang="es-MX" sz="2800" dirty="0"/>
              <a:t>Compilación de datos masivos</a:t>
            </a:r>
          </a:p>
          <a:p>
            <a:pPr marL="514350" indent="-514350">
              <a:buFont typeface="+mj-lt"/>
              <a:buAutoNum type="arabicPeriod"/>
            </a:pPr>
            <a:endParaRPr lang="es-MX" sz="2800" dirty="0"/>
          </a:p>
          <a:p>
            <a:pPr marL="514350" indent="-514350">
              <a:buFont typeface="+mj-lt"/>
              <a:buAutoNum type="arabicPeriod"/>
            </a:pPr>
            <a:r>
              <a:rPr lang="es-MX" sz="2800" dirty="0"/>
              <a:t>Inteligencia artificial: Procesamiento masivo de datos</a:t>
            </a:r>
          </a:p>
          <a:p>
            <a:pPr marL="514350" indent="-514350">
              <a:buFont typeface="+mj-lt"/>
              <a:buAutoNum type="arabicPeriod"/>
            </a:pPr>
            <a:endParaRPr lang="es-MX" sz="2800" dirty="0"/>
          </a:p>
          <a:p>
            <a:pPr marL="514350" indent="-514350">
              <a:buFont typeface="+mj-lt"/>
              <a:buAutoNum type="arabicPeriod"/>
            </a:pPr>
            <a:r>
              <a:rPr lang="es-MX" sz="2800" dirty="0"/>
              <a:t>Capacidad de almacenamiento</a:t>
            </a:r>
          </a:p>
          <a:p>
            <a:pPr marL="514350" indent="-514350">
              <a:buFont typeface="+mj-lt"/>
              <a:buAutoNum type="arabicPeriod"/>
            </a:pPr>
            <a:endParaRPr lang="es-MX" sz="2800" dirty="0"/>
          </a:p>
          <a:p>
            <a:pPr marL="514350" indent="-514350">
              <a:buFont typeface="+mj-lt"/>
              <a:buAutoNum type="arabicPeriod"/>
            </a:pPr>
            <a:r>
              <a:rPr lang="es-MX" sz="2800" dirty="0"/>
              <a:t>Privacidad de las personas</a:t>
            </a:r>
          </a:p>
          <a:p>
            <a:pPr marL="514350" indent="-514350">
              <a:buFont typeface="+mj-lt"/>
              <a:buAutoNum type="arabicPeriod"/>
            </a:pPr>
            <a:endParaRPr lang="es-MX" sz="2800" dirty="0"/>
          </a:p>
          <a:p>
            <a:pPr marL="514350" indent="-514350">
              <a:buFont typeface="+mj-lt"/>
              <a:buAutoNum type="arabicPeriod"/>
            </a:pPr>
            <a:r>
              <a:rPr lang="es-MX" sz="2800" dirty="0"/>
              <a:t>Mineria de datos</a:t>
            </a:r>
          </a:p>
          <a:p>
            <a:pPr marL="0" indent="0">
              <a:buFont typeface="Nunito Light"/>
              <a:buNone/>
            </a:pPr>
            <a:endParaRPr lang="es-MX"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0296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23"/>
          <p:cNvGrpSpPr/>
          <p:nvPr/>
        </p:nvGrpSpPr>
        <p:grpSpPr>
          <a:xfrm>
            <a:off x="8544367" y="987101"/>
            <a:ext cx="3443200" cy="385800"/>
            <a:chOff x="6967625" y="394825"/>
            <a:chExt cx="2582400" cy="289350"/>
          </a:xfrm>
        </p:grpSpPr>
        <p:sp>
          <p:nvSpPr>
            <p:cNvPr id="129" name="Google Shape;129;p23"/>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0" name="Google Shape;130;p23"/>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1" name="Google Shape;131;p23"/>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2" name="Google Shape;132;p23"/>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3" name="Google Shape;133;p23"/>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4" name="Google Shape;134;p23"/>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5" name="Google Shape;135;p23"/>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6" name="Google Shape;136;p23"/>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7" name="Google Shape;137;p23"/>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8" name="Google Shape;138;p23"/>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9" name="Google Shape;139;p23"/>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0" name="Google Shape;140;p23"/>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1" name="Google Shape;141;p23"/>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2" name="Google Shape;142;p23"/>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3" name="Google Shape;143;p23"/>
            <p:cNvSpPr/>
            <p:nvPr/>
          </p:nvSpPr>
          <p:spPr>
            <a:xfrm rot="-5400000">
              <a:off x="8301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4" name="Google Shape;144;p23"/>
            <p:cNvSpPr/>
            <p:nvPr/>
          </p:nvSpPr>
          <p:spPr>
            <a:xfrm rot="-5400000">
              <a:off x="8301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5" name="Google Shape;145;p23"/>
            <p:cNvSpPr/>
            <p:nvPr/>
          </p:nvSpPr>
          <p:spPr>
            <a:xfrm rot="-5400000">
              <a:off x="8491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6" name="Google Shape;146;p23"/>
            <p:cNvSpPr/>
            <p:nvPr/>
          </p:nvSpPr>
          <p:spPr>
            <a:xfrm rot="-5400000">
              <a:off x="8491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7" name="Google Shape;147;p23"/>
            <p:cNvSpPr/>
            <p:nvPr/>
          </p:nvSpPr>
          <p:spPr>
            <a:xfrm rot="-5400000">
              <a:off x="8682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8" name="Google Shape;148;p23"/>
            <p:cNvSpPr/>
            <p:nvPr/>
          </p:nvSpPr>
          <p:spPr>
            <a:xfrm rot="-5400000">
              <a:off x="8682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9" name="Google Shape;149;p23"/>
            <p:cNvSpPr/>
            <p:nvPr/>
          </p:nvSpPr>
          <p:spPr>
            <a:xfrm rot="-5400000">
              <a:off x="8872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0" name="Google Shape;150;p23"/>
            <p:cNvSpPr/>
            <p:nvPr/>
          </p:nvSpPr>
          <p:spPr>
            <a:xfrm rot="-5400000">
              <a:off x="8872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1" name="Google Shape;151;p23"/>
            <p:cNvSpPr/>
            <p:nvPr/>
          </p:nvSpPr>
          <p:spPr>
            <a:xfrm rot="-5400000">
              <a:off x="9063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2" name="Google Shape;152;p23"/>
            <p:cNvSpPr/>
            <p:nvPr/>
          </p:nvSpPr>
          <p:spPr>
            <a:xfrm rot="-5400000">
              <a:off x="9063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3" name="Google Shape;153;p23"/>
            <p:cNvSpPr/>
            <p:nvPr/>
          </p:nvSpPr>
          <p:spPr>
            <a:xfrm rot="-5400000">
              <a:off x="9253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4" name="Google Shape;154;p23"/>
            <p:cNvSpPr/>
            <p:nvPr/>
          </p:nvSpPr>
          <p:spPr>
            <a:xfrm rot="-5400000">
              <a:off x="9253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5" name="Google Shape;155;p23"/>
            <p:cNvSpPr/>
            <p:nvPr/>
          </p:nvSpPr>
          <p:spPr>
            <a:xfrm rot="-5400000">
              <a:off x="9444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6" name="Google Shape;156;p23"/>
            <p:cNvSpPr/>
            <p:nvPr/>
          </p:nvSpPr>
          <p:spPr>
            <a:xfrm rot="-5400000">
              <a:off x="9444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157" name="Google Shape;157;p23"/>
          <p:cNvSpPr txBox="1">
            <a:spLocks noGrp="1"/>
          </p:cNvSpPr>
          <p:nvPr>
            <p:ph type="title"/>
          </p:nvPr>
        </p:nvSpPr>
        <p:spPr>
          <a:xfrm>
            <a:off x="960000" y="704877"/>
            <a:ext cx="7584367" cy="763600"/>
          </a:xfrm>
          <a:prstGeom prst="rect">
            <a:avLst/>
          </a:prstGeom>
        </p:spPr>
        <p:txBody>
          <a:bodyPr spcFirstLastPara="1" vert="horz" wrap="square" lIns="121900" tIns="121900" rIns="121900" bIns="121900" rtlCol="0" anchor="t" anchorCtr="0">
            <a:noAutofit/>
          </a:bodyPr>
          <a:lstStyle/>
          <a:p>
            <a:r>
              <a:rPr lang="es-ES" dirty="0"/>
              <a:t>Uso crítico de la información</a:t>
            </a:r>
            <a:endParaRPr dirty="0"/>
          </a:p>
        </p:txBody>
      </p:sp>
      <p:cxnSp>
        <p:nvCxnSpPr>
          <p:cNvPr id="161" name="Google Shape;161;p23"/>
          <p:cNvCxnSpPr/>
          <p:nvPr/>
        </p:nvCxnSpPr>
        <p:spPr>
          <a:xfrm>
            <a:off x="940800" y="342467"/>
            <a:ext cx="10310400" cy="0"/>
          </a:xfrm>
          <a:prstGeom prst="straightConnector1">
            <a:avLst/>
          </a:prstGeom>
          <a:noFill/>
          <a:ln w="9525" cap="flat" cmpd="sng">
            <a:solidFill>
              <a:schemeClr val="dk1"/>
            </a:solidFill>
            <a:prstDash val="solid"/>
            <a:round/>
            <a:headEnd type="oval" w="med" len="med"/>
            <a:tailEnd type="oval" w="med" len="med"/>
          </a:ln>
        </p:spPr>
      </p:cxnSp>
      <p:cxnSp>
        <p:nvCxnSpPr>
          <p:cNvPr id="162" name="Google Shape;162;p23"/>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sp>
        <p:nvSpPr>
          <p:cNvPr id="163" name="Google Shape;163;p23"/>
          <p:cNvSpPr/>
          <p:nvPr/>
        </p:nvSpPr>
        <p:spPr>
          <a:xfrm>
            <a:off x="-486140" y="5063589"/>
            <a:ext cx="1320400" cy="13204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1" name="Marcador de contenido 2">
            <a:extLst>
              <a:ext uri="{FF2B5EF4-FFF2-40B4-BE49-F238E27FC236}">
                <a16:creationId xmlns:a16="http://schemas.microsoft.com/office/drawing/2014/main" id="{9C69E012-4D69-6549-9408-5A64048E0F7C}"/>
              </a:ext>
            </a:extLst>
          </p:cNvPr>
          <p:cNvSpPr txBox="1">
            <a:spLocks/>
          </p:cNvSpPr>
          <p:nvPr/>
        </p:nvSpPr>
        <p:spPr>
          <a:xfrm>
            <a:off x="2563557" y="2124755"/>
            <a:ext cx="8916010" cy="4259234"/>
          </a:xfrm>
          <a:prstGeom prst="rect">
            <a:avLst/>
          </a:prstGeom>
        </p:spPr>
        <p:txBody>
          <a:bodyPr spcFirstLastPara="1" vert="horz" wrap="square" lIns="91425" tIns="91425" rIns="91425" bIns="91425" rtlCol="0" anchor="ctr" anchorCtr="0">
            <a:normAutofit/>
          </a:bodyPr>
          <a:lstStyle>
            <a:lvl1pPr marL="609585" lvl="0" indent="-397923" algn="l" defTabSz="914400" rtl="0" eaLnBrk="1" latinLnBrk="0" hangingPunct="1">
              <a:lnSpc>
                <a:spcPct val="100000"/>
              </a:lnSpc>
              <a:spcBef>
                <a:spcPts val="0"/>
              </a:spcBef>
              <a:spcAft>
                <a:spcPts val="0"/>
              </a:spcAft>
              <a:buSzPts val="1100"/>
              <a:buFont typeface="Nunito Light"/>
              <a:buChar char="●"/>
              <a:defRPr sz="1600" kern="1200">
                <a:solidFill>
                  <a:schemeClr val="tx1"/>
                </a:solidFill>
                <a:latin typeface="+mn-lt"/>
                <a:ea typeface="+mn-ea"/>
                <a:cs typeface="+mn-cs"/>
              </a:defRPr>
            </a:lvl1pPr>
            <a:lvl2pPr marL="1219170" lvl="1" indent="-397923" algn="l" defTabSz="914400" rtl="0" eaLnBrk="1" latinLnBrk="0" hangingPunct="1">
              <a:lnSpc>
                <a:spcPct val="115000"/>
              </a:lnSpc>
              <a:spcBef>
                <a:spcPts val="1333"/>
              </a:spcBef>
              <a:spcAft>
                <a:spcPts val="0"/>
              </a:spcAft>
              <a:buSzPts val="1100"/>
              <a:buFont typeface="Nunito Light"/>
              <a:buChar char="○"/>
              <a:defRPr sz="1467" kern="1200">
                <a:solidFill>
                  <a:srgbClr val="434343"/>
                </a:solidFill>
                <a:latin typeface="+mn-lt"/>
                <a:ea typeface="+mn-ea"/>
                <a:cs typeface="+mn-cs"/>
              </a:defRPr>
            </a:lvl2pPr>
            <a:lvl3pPr marL="1828754" lvl="2"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3pPr>
            <a:lvl4pPr marL="2438339" lvl="3"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4pPr>
            <a:lvl5pPr marL="3047924" lvl="4"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5pPr>
            <a:lvl6pPr marL="3657509" lvl="5"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6pPr>
            <a:lvl7pPr marL="4267093" lvl="6"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7pPr>
            <a:lvl8pPr marL="4876678" lvl="7"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8pPr>
            <a:lvl9pPr marL="5486263" lvl="8" indent="-397923" algn="l" defTabSz="914400" rtl="0" eaLnBrk="1" latinLnBrk="0" hangingPunct="1">
              <a:lnSpc>
                <a:spcPct val="115000"/>
              </a:lnSpc>
              <a:spcBef>
                <a:spcPts val="2133"/>
              </a:spcBef>
              <a:spcAft>
                <a:spcPts val="2133"/>
              </a:spcAft>
              <a:buClr>
                <a:srgbClr val="434343"/>
              </a:buClr>
              <a:buSzPts val="1100"/>
              <a:buFont typeface="Nunito Light"/>
              <a:buChar char="■"/>
              <a:defRPr sz="1467" kern="1200">
                <a:solidFill>
                  <a:srgbClr val="434343"/>
                </a:solidFill>
                <a:latin typeface="+mn-lt"/>
                <a:ea typeface="+mn-ea"/>
                <a:cs typeface="+mn-cs"/>
              </a:defRPr>
            </a:lvl9pPr>
          </a:lstStyle>
          <a:p>
            <a:r>
              <a:rPr lang="es-MX" sz="3600" dirty="0"/>
              <a:t>Toma de decisiones</a:t>
            </a:r>
          </a:p>
          <a:p>
            <a:endParaRPr lang="es-MX" sz="3600" dirty="0"/>
          </a:p>
          <a:p>
            <a:r>
              <a:rPr lang="es-MX" sz="3600" dirty="0"/>
              <a:t>Aprendizaje</a:t>
            </a:r>
          </a:p>
          <a:p>
            <a:endParaRPr lang="es-MX" sz="3600" dirty="0"/>
          </a:p>
          <a:p>
            <a:r>
              <a:rPr lang="es-MX" sz="3600" dirty="0"/>
              <a:t>Investigar</a:t>
            </a:r>
          </a:p>
          <a:p>
            <a:endParaRPr lang="es-MX" sz="3600" dirty="0"/>
          </a:p>
          <a:p>
            <a:r>
              <a:rPr lang="es-MX" sz="3600" dirty="0"/>
              <a:t>Entretenimiento</a:t>
            </a:r>
          </a:p>
          <a:p>
            <a:endParaRPr lang="es-MX" sz="3600" dirty="0"/>
          </a:p>
        </p:txBody>
      </p:sp>
    </p:spTree>
    <p:extLst>
      <p:ext uri="{BB962C8B-B14F-4D97-AF65-F5344CB8AC3E}">
        <p14:creationId xmlns:p14="http://schemas.microsoft.com/office/powerpoint/2010/main" val="565316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23"/>
          <p:cNvGrpSpPr/>
          <p:nvPr/>
        </p:nvGrpSpPr>
        <p:grpSpPr>
          <a:xfrm>
            <a:off x="8544367" y="987101"/>
            <a:ext cx="3443200" cy="385800"/>
            <a:chOff x="6967625" y="394825"/>
            <a:chExt cx="2582400" cy="289350"/>
          </a:xfrm>
        </p:grpSpPr>
        <p:sp>
          <p:nvSpPr>
            <p:cNvPr id="129" name="Google Shape;129;p23"/>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0" name="Google Shape;130;p23"/>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1" name="Google Shape;131;p23"/>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2" name="Google Shape;132;p23"/>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3" name="Google Shape;133;p23"/>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4" name="Google Shape;134;p23"/>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5" name="Google Shape;135;p23"/>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6" name="Google Shape;136;p23"/>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7" name="Google Shape;137;p23"/>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8" name="Google Shape;138;p23"/>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9" name="Google Shape;139;p23"/>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0" name="Google Shape;140;p23"/>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1" name="Google Shape;141;p23"/>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2" name="Google Shape;142;p23"/>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3" name="Google Shape;143;p23"/>
            <p:cNvSpPr/>
            <p:nvPr/>
          </p:nvSpPr>
          <p:spPr>
            <a:xfrm rot="-5400000">
              <a:off x="8301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4" name="Google Shape;144;p23"/>
            <p:cNvSpPr/>
            <p:nvPr/>
          </p:nvSpPr>
          <p:spPr>
            <a:xfrm rot="-5400000">
              <a:off x="8301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5" name="Google Shape;145;p23"/>
            <p:cNvSpPr/>
            <p:nvPr/>
          </p:nvSpPr>
          <p:spPr>
            <a:xfrm rot="-5400000">
              <a:off x="8491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6" name="Google Shape;146;p23"/>
            <p:cNvSpPr/>
            <p:nvPr/>
          </p:nvSpPr>
          <p:spPr>
            <a:xfrm rot="-5400000">
              <a:off x="8491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7" name="Google Shape;147;p23"/>
            <p:cNvSpPr/>
            <p:nvPr/>
          </p:nvSpPr>
          <p:spPr>
            <a:xfrm rot="-5400000">
              <a:off x="8682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8" name="Google Shape;148;p23"/>
            <p:cNvSpPr/>
            <p:nvPr/>
          </p:nvSpPr>
          <p:spPr>
            <a:xfrm rot="-5400000">
              <a:off x="8682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9" name="Google Shape;149;p23"/>
            <p:cNvSpPr/>
            <p:nvPr/>
          </p:nvSpPr>
          <p:spPr>
            <a:xfrm rot="-5400000">
              <a:off x="8872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0" name="Google Shape;150;p23"/>
            <p:cNvSpPr/>
            <p:nvPr/>
          </p:nvSpPr>
          <p:spPr>
            <a:xfrm rot="-5400000">
              <a:off x="8872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1" name="Google Shape;151;p23"/>
            <p:cNvSpPr/>
            <p:nvPr/>
          </p:nvSpPr>
          <p:spPr>
            <a:xfrm rot="-5400000">
              <a:off x="9063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2" name="Google Shape;152;p23"/>
            <p:cNvSpPr/>
            <p:nvPr/>
          </p:nvSpPr>
          <p:spPr>
            <a:xfrm rot="-5400000">
              <a:off x="9063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3" name="Google Shape;153;p23"/>
            <p:cNvSpPr/>
            <p:nvPr/>
          </p:nvSpPr>
          <p:spPr>
            <a:xfrm rot="-5400000">
              <a:off x="9253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4" name="Google Shape;154;p23"/>
            <p:cNvSpPr/>
            <p:nvPr/>
          </p:nvSpPr>
          <p:spPr>
            <a:xfrm rot="-5400000">
              <a:off x="9253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5" name="Google Shape;155;p23"/>
            <p:cNvSpPr/>
            <p:nvPr/>
          </p:nvSpPr>
          <p:spPr>
            <a:xfrm rot="-5400000">
              <a:off x="9444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6" name="Google Shape;156;p23"/>
            <p:cNvSpPr/>
            <p:nvPr/>
          </p:nvSpPr>
          <p:spPr>
            <a:xfrm rot="-5400000">
              <a:off x="9444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157" name="Google Shape;157;p23"/>
          <p:cNvSpPr txBox="1">
            <a:spLocks noGrp="1"/>
          </p:cNvSpPr>
          <p:nvPr>
            <p:ph type="title"/>
          </p:nvPr>
        </p:nvSpPr>
        <p:spPr>
          <a:xfrm>
            <a:off x="1395137" y="1987555"/>
            <a:ext cx="9401723" cy="763600"/>
          </a:xfrm>
          <a:prstGeom prst="rect">
            <a:avLst/>
          </a:prstGeom>
        </p:spPr>
        <p:txBody>
          <a:bodyPr spcFirstLastPara="1" vert="horz" wrap="square" lIns="121900" tIns="121900" rIns="121900" bIns="121900" rtlCol="0" anchor="t" anchorCtr="0">
            <a:noAutofit/>
          </a:bodyPr>
          <a:lstStyle/>
          <a:p>
            <a:r>
              <a:rPr lang="es-ES" sz="8800" dirty="0"/>
              <a:t>02</a:t>
            </a:r>
            <a:br>
              <a:rPr lang="es-ES" sz="8800" dirty="0"/>
            </a:br>
            <a:r>
              <a:rPr lang="es-ES" sz="8800" dirty="0"/>
              <a:t>Alianza UNESCO MIL</a:t>
            </a:r>
            <a:endParaRPr sz="8800" dirty="0"/>
          </a:p>
        </p:txBody>
      </p:sp>
      <p:cxnSp>
        <p:nvCxnSpPr>
          <p:cNvPr id="161" name="Google Shape;161;p23"/>
          <p:cNvCxnSpPr/>
          <p:nvPr/>
        </p:nvCxnSpPr>
        <p:spPr>
          <a:xfrm>
            <a:off x="940800" y="342467"/>
            <a:ext cx="10310400" cy="0"/>
          </a:xfrm>
          <a:prstGeom prst="straightConnector1">
            <a:avLst/>
          </a:prstGeom>
          <a:noFill/>
          <a:ln w="9525" cap="flat" cmpd="sng">
            <a:solidFill>
              <a:schemeClr val="dk1"/>
            </a:solidFill>
            <a:prstDash val="solid"/>
            <a:round/>
            <a:headEnd type="oval" w="med" len="med"/>
            <a:tailEnd type="oval" w="med" len="med"/>
          </a:ln>
        </p:spPr>
      </p:cxnSp>
      <p:cxnSp>
        <p:nvCxnSpPr>
          <p:cNvPr id="162" name="Google Shape;162;p23"/>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sp>
        <p:nvSpPr>
          <p:cNvPr id="163" name="Google Shape;163;p23"/>
          <p:cNvSpPr/>
          <p:nvPr/>
        </p:nvSpPr>
        <p:spPr>
          <a:xfrm>
            <a:off x="-486140" y="5063589"/>
            <a:ext cx="1320400" cy="13204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1" name="Marcador de contenido 2">
            <a:extLst>
              <a:ext uri="{FF2B5EF4-FFF2-40B4-BE49-F238E27FC236}">
                <a16:creationId xmlns:a16="http://schemas.microsoft.com/office/drawing/2014/main" id="{9C69E012-4D69-6549-9408-5A64048E0F7C}"/>
              </a:ext>
            </a:extLst>
          </p:cNvPr>
          <p:cNvSpPr txBox="1">
            <a:spLocks/>
          </p:cNvSpPr>
          <p:nvPr/>
        </p:nvSpPr>
        <p:spPr>
          <a:xfrm>
            <a:off x="1125340" y="2124755"/>
            <a:ext cx="9941319" cy="3124658"/>
          </a:xfrm>
          <a:prstGeom prst="rect">
            <a:avLst/>
          </a:prstGeom>
        </p:spPr>
        <p:txBody>
          <a:bodyPr spcFirstLastPara="1" vert="horz" wrap="square" lIns="91425" tIns="91425" rIns="91425" bIns="91425" rtlCol="0" anchor="ctr" anchorCtr="0">
            <a:normAutofit/>
          </a:bodyPr>
          <a:lstStyle>
            <a:lvl1pPr marL="609585" lvl="0" indent="-397923" algn="l" defTabSz="914400" rtl="0" eaLnBrk="1" latinLnBrk="0" hangingPunct="1">
              <a:lnSpc>
                <a:spcPct val="100000"/>
              </a:lnSpc>
              <a:spcBef>
                <a:spcPts val="0"/>
              </a:spcBef>
              <a:spcAft>
                <a:spcPts val="0"/>
              </a:spcAft>
              <a:buSzPts val="1100"/>
              <a:buFont typeface="Nunito Light"/>
              <a:buChar char="●"/>
              <a:defRPr sz="1600" kern="1200">
                <a:solidFill>
                  <a:schemeClr val="tx1"/>
                </a:solidFill>
                <a:latin typeface="+mn-lt"/>
                <a:ea typeface="+mn-ea"/>
                <a:cs typeface="+mn-cs"/>
              </a:defRPr>
            </a:lvl1pPr>
            <a:lvl2pPr marL="1219170" lvl="1" indent="-397923" algn="l" defTabSz="914400" rtl="0" eaLnBrk="1" latinLnBrk="0" hangingPunct="1">
              <a:lnSpc>
                <a:spcPct val="115000"/>
              </a:lnSpc>
              <a:spcBef>
                <a:spcPts val="1333"/>
              </a:spcBef>
              <a:spcAft>
                <a:spcPts val="0"/>
              </a:spcAft>
              <a:buSzPts val="1100"/>
              <a:buFont typeface="Nunito Light"/>
              <a:buChar char="○"/>
              <a:defRPr sz="1467" kern="1200">
                <a:solidFill>
                  <a:srgbClr val="434343"/>
                </a:solidFill>
                <a:latin typeface="+mn-lt"/>
                <a:ea typeface="+mn-ea"/>
                <a:cs typeface="+mn-cs"/>
              </a:defRPr>
            </a:lvl2pPr>
            <a:lvl3pPr marL="1828754" lvl="2"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3pPr>
            <a:lvl4pPr marL="2438339" lvl="3"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4pPr>
            <a:lvl5pPr marL="3047924" lvl="4"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5pPr>
            <a:lvl6pPr marL="3657509" lvl="5"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6pPr>
            <a:lvl7pPr marL="4267093" lvl="6"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7pPr>
            <a:lvl8pPr marL="4876678" lvl="7"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8pPr>
            <a:lvl9pPr marL="5486263" lvl="8" indent="-397923" algn="l" defTabSz="914400" rtl="0" eaLnBrk="1" latinLnBrk="0" hangingPunct="1">
              <a:lnSpc>
                <a:spcPct val="115000"/>
              </a:lnSpc>
              <a:spcBef>
                <a:spcPts val="2133"/>
              </a:spcBef>
              <a:spcAft>
                <a:spcPts val="2133"/>
              </a:spcAft>
              <a:buClr>
                <a:srgbClr val="434343"/>
              </a:buClr>
              <a:buSzPts val="1100"/>
              <a:buFont typeface="Nunito Light"/>
              <a:buChar char="■"/>
              <a:defRPr sz="1467" kern="1200">
                <a:solidFill>
                  <a:srgbClr val="434343"/>
                </a:solidFill>
                <a:latin typeface="+mn-lt"/>
                <a:ea typeface="+mn-ea"/>
                <a:cs typeface="+mn-cs"/>
              </a:defRPr>
            </a:lvl9pPr>
          </a:lstStyle>
          <a:p>
            <a:endParaRPr lang="es-MX" sz="3600" dirty="0"/>
          </a:p>
        </p:txBody>
      </p:sp>
    </p:spTree>
    <p:extLst>
      <p:ext uri="{BB962C8B-B14F-4D97-AF65-F5344CB8AC3E}">
        <p14:creationId xmlns:p14="http://schemas.microsoft.com/office/powerpoint/2010/main" val="3427901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960000" y="593367"/>
            <a:ext cx="10281200" cy="763600"/>
          </a:xfrm>
          <a:prstGeom prst="rect">
            <a:avLst/>
          </a:prstGeom>
        </p:spPr>
        <p:txBody>
          <a:bodyPr spcFirstLastPara="1" vert="horz" wrap="square" lIns="121900" tIns="121900" rIns="121900" bIns="121900" rtlCol="0" anchor="t" anchorCtr="0">
            <a:noAutofit/>
          </a:bodyPr>
          <a:lstStyle/>
          <a:p>
            <a:pPr algn="ctr"/>
            <a:r>
              <a:rPr lang="es-MX" sz="3600" dirty="0"/>
              <a:t>Alianza MIL: Una red de UNESCO</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pic>
        <p:nvPicPr>
          <p:cNvPr id="27" name="Marcador de contenido 3">
            <a:extLst>
              <a:ext uri="{FF2B5EF4-FFF2-40B4-BE49-F238E27FC236}">
                <a16:creationId xmlns:a16="http://schemas.microsoft.com/office/drawing/2014/main" id="{ED8D069A-80D6-344F-8527-8B000AF481DF}"/>
              </a:ext>
            </a:extLst>
          </p:cNvPr>
          <p:cNvPicPr>
            <a:picLocks noChangeAspect="1"/>
          </p:cNvPicPr>
          <p:nvPr/>
        </p:nvPicPr>
        <p:blipFill>
          <a:blip r:embed="rId3"/>
          <a:stretch>
            <a:fillRect/>
          </a:stretch>
        </p:blipFill>
        <p:spPr>
          <a:xfrm>
            <a:off x="2294399" y="1356967"/>
            <a:ext cx="7603202" cy="4706068"/>
          </a:xfrm>
          <a:prstGeom prst="rect">
            <a:avLst/>
          </a:prstGeom>
        </p:spPr>
      </p:pic>
      <p:sp>
        <p:nvSpPr>
          <p:cNvPr id="28" name="Rectángulo 27">
            <a:extLst>
              <a:ext uri="{FF2B5EF4-FFF2-40B4-BE49-F238E27FC236}">
                <a16:creationId xmlns:a16="http://schemas.microsoft.com/office/drawing/2014/main" id="{E3FE8C31-FF03-124A-BFF6-8941F51A9121}"/>
              </a:ext>
            </a:extLst>
          </p:cNvPr>
          <p:cNvSpPr/>
          <p:nvPr/>
        </p:nvSpPr>
        <p:spPr>
          <a:xfrm>
            <a:off x="2294399" y="6085463"/>
            <a:ext cx="6052912" cy="230832"/>
          </a:xfrm>
          <a:prstGeom prst="rect">
            <a:avLst/>
          </a:prstGeom>
        </p:spPr>
        <p:txBody>
          <a:bodyPr wrap="square">
            <a:spAutoFit/>
          </a:bodyPr>
          <a:lstStyle/>
          <a:p>
            <a:r>
              <a:rPr lang="es-MX" sz="900" dirty="0">
                <a:latin typeface="+mj-lt"/>
              </a:rPr>
              <a:t>https://es.unesco.org/themes/media-and-information-literacy/gapmil</a:t>
            </a:r>
          </a:p>
        </p:txBody>
      </p:sp>
    </p:spTree>
    <p:extLst>
      <p:ext uri="{BB962C8B-B14F-4D97-AF65-F5344CB8AC3E}">
        <p14:creationId xmlns:p14="http://schemas.microsoft.com/office/powerpoint/2010/main" val="722799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960000" y="593367"/>
            <a:ext cx="10281200" cy="763600"/>
          </a:xfrm>
          <a:prstGeom prst="rect">
            <a:avLst/>
          </a:prstGeom>
        </p:spPr>
        <p:txBody>
          <a:bodyPr spcFirstLastPara="1" vert="horz" wrap="square" lIns="121900" tIns="121900" rIns="121900" bIns="121900" rtlCol="0" anchor="t" anchorCtr="0">
            <a:noAutofit/>
          </a:bodyPr>
          <a:lstStyle/>
          <a:p>
            <a:pPr algn="ctr"/>
            <a:r>
              <a:rPr lang="es-MX" sz="3600" dirty="0"/>
              <a:t>Objetivos de la Alianza UNESCO</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3" name="Marcador de contenido 2">
            <a:extLst>
              <a:ext uri="{FF2B5EF4-FFF2-40B4-BE49-F238E27FC236}">
                <a16:creationId xmlns:a16="http://schemas.microsoft.com/office/drawing/2014/main" id="{8E530462-6D4A-454D-BFC2-87BAE0CC26FA}"/>
              </a:ext>
            </a:extLst>
          </p:cNvPr>
          <p:cNvSpPr txBox="1">
            <a:spLocks/>
          </p:cNvSpPr>
          <p:nvPr/>
        </p:nvSpPr>
        <p:spPr>
          <a:xfrm>
            <a:off x="1471961" y="2001806"/>
            <a:ext cx="10310400" cy="4373001"/>
          </a:xfrm>
          <a:prstGeom prst="rect">
            <a:avLst/>
          </a:prstGeom>
        </p:spPr>
        <p:txBody>
          <a:bodyPr spcFirstLastPara="1" vert="horz" wrap="square" lIns="91425" tIns="91425" rIns="91425" bIns="91425" rtlCol="0" anchor="t" anchorCtr="0">
            <a:noAutofit/>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457200" indent="-457200">
              <a:buFont typeface="+mj-lt"/>
              <a:buAutoNum type="arabicPeriod"/>
            </a:pPr>
            <a:r>
              <a:rPr lang="es-MX" sz="2800" dirty="0"/>
              <a:t>Articular alianzas concretas para impulsar el desarrollo e impacto de MIL a nivel mundial;</a:t>
            </a:r>
          </a:p>
          <a:p>
            <a:pPr marL="457200" indent="-457200">
              <a:buFont typeface="+mj-lt"/>
              <a:buAutoNum type="arabicPeriod"/>
            </a:pPr>
            <a:endParaRPr lang="es-MX" sz="2800" dirty="0"/>
          </a:p>
          <a:p>
            <a:pPr marL="457200" indent="-457200">
              <a:buFont typeface="+mj-lt"/>
              <a:buAutoNum type="arabicPeriod"/>
            </a:pPr>
            <a:r>
              <a:rPr lang="es-MX" sz="2800" dirty="0"/>
              <a:t>Permitir que la comunidad AMI hable como una sola voz sobre ciertos asuntos críticos, particularmente en lo que se refiere a políticas;</a:t>
            </a:r>
          </a:p>
          <a:p>
            <a:pPr marL="457200" indent="-457200">
              <a:buFont typeface="+mj-lt"/>
              <a:buAutoNum type="arabicPeriod"/>
            </a:pPr>
            <a:endParaRPr lang="es-MX" sz="2800" dirty="0"/>
          </a:p>
          <a:p>
            <a:pPr marL="457200" indent="-457200">
              <a:buFont typeface="+mj-lt"/>
              <a:buAutoNum type="arabicPeriod"/>
            </a:pPr>
            <a:r>
              <a:rPr lang="es-MX" sz="2800" dirty="0"/>
              <a:t>Profundizar aún más la estrategia para que MIL sea tratado como un concepto compuesto al proporcionar una plataforma común para las redes y asociaciones relacionadas con MIL a nivel mundial.</a:t>
            </a:r>
          </a:p>
        </p:txBody>
      </p:sp>
    </p:spTree>
    <p:extLst>
      <p:ext uri="{BB962C8B-B14F-4D97-AF65-F5344CB8AC3E}">
        <p14:creationId xmlns:p14="http://schemas.microsoft.com/office/powerpoint/2010/main" val="414455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23"/>
          <p:cNvGrpSpPr/>
          <p:nvPr/>
        </p:nvGrpSpPr>
        <p:grpSpPr>
          <a:xfrm>
            <a:off x="8544367" y="987101"/>
            <a:ext cx="3443200" cy="385800"/>
            <a:chOff x="6967625" y="394825"/>
            <a:chExt cx="2582400" cy="289350"/>
          </a:xfrm>
        </p:grpSpPr>
        <p:sp>
          <p:nvSpPr>
            <p:cNvPr id="129" name="Google Shape;129;p23"/>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0" name="Google Shape;130;p23"/>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1" name="Google Shape;131;p23"/>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2" name="Google Shape;132;p23"/>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3" name="Google Shape;133;p23"/>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4" name="Google Shape;134;p23"/>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5" name="Google Shape;135;p23"/>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6" name="Google Shape;136;p23"/>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7" name="Google Shape;137;p23"/>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8" name="Google Shape;138;p23"/>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9" name="Google Shape;139;p23"/>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0" name="Google Shape;140;p23"/>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1" name="Google Shape;141;p23"/>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2" name="Google Shape;142;p23"/>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3" name="Google Shape;143;p23"/>
            <p:cNvSpPr/>
            <p:nvPr/>
          </p:nvSpPr>
          <p:spPr>
            <a:xfrm rot="-5400000">
              <a:off x="8301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4" name="Google Shape;144;p23"/>
            <p:cNvSpPr/>
            <p:nvPr/>
          </p:nvSpPr>
          <p:spPr>
            <a:xfrm rot="-5400000">
              <a:off x="8301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5" name="Google Shape;145;p23"/>
            <p:cNvSpPr/>
            <p:nvPr/>
          </p:nvSpPr>
          <p:spPr>
            <a:xfrm rot="-5400000">
              <a:off x="8491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6" name="Google Shape;146;p23"/>
            <p:cNvSpPr/>
            <p:nvPr/>
          </p:nvSpPr>
          <p:spPr>
            <a:xfrm rot="-5400000">
              <a:off x="8491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7" name="Google Shape;147;p23"/>
            <p:cNvSpPr/>
            <p:nvPr/>
          </p:nvSpPr>
          <p:spPr>
            <a:xfrm rot="-5400000">
              <a:off x="8682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8" name="Google Shape;148;p23"/>
            <p:cNvSpPr/>
            <p:nvPr/>
          </p:nvSpPr>
          <p:spPr>
            <a:xfrm rot="-5400000">
              <a:off x="8682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9" name="Google Shape;149;p23"/>
            <p:cNvSpPr/>
            <p:nvPr/>
          </p:nvSpPr>
          <p:spPr>
            <a:xfrm rot="-5400000">
              <a:off x="8872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0" name="Google Shape;150;p23"/>
            <p:cNvSpPr/>
            <p:nvPr/>
          </p:nvSpPr>
          <p:spPr>
            <a:xfrm rot="-5400000">
              <a:off x="8872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1" name="Google Shape;151;p23"/>
            <p:cNvSpPr/>
            <p:nvPr/>
          </p:nvSpPr>
          <p:spPr>
            <a:xfrm rot="-5400000">
              <a:off x="9063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2" name="Google Shape;152;p23"/>
            <p:cNvSpPr/>
            <p:nvPr/>
          </p:nvSpPr>
          <p:spPr>
            <a:xfrm rot="-5400000">
              <a:off x="9063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3" name="Google Shape;153;p23"/>
            <p:cNvSpPr/>
            <p:nvPr/>
          </p:nvSpPr>
          <p:spPr>
            <a:xfrm rot="-5400000">
              <a:off x="9253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4" name="Google Shape;154;p23"/>
            <p:cNvSpPr/>
            <p:nvPr/>
          </p:nvSpPr>
          <p:spPr>
            <a:xfrm rot="-5400000">
              <a:off x="9253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5" name="Google Shape;155;p23"/>
            <p:cNvSpPr/>
            <p:nvPr/>
          </p:nvSpPr>
          <p:spPr>
            <a:xfrm rot="-5400000">
              <a:off x="9444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6" name="Google Shape;156;p23"/>
            <p:cNvSpPr/>
            <p:nvPr/>
          </p:nvSpPr>
          <p:spPr>
            <a:xfrm rot="-5400000">
              <a:off x="9444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157" name="Google Shape;157;p23"/>
          <p:cNvSpPr txBox="1">
            <a:spLocks noGrp="1"/>
          </p:cNvSpPr>
          <p:nvPr>
            <p:ph type="title"/>
          </p:nvPr>
        </p:nvSpPr>
        <p:spPr>
          <a:xfrm>
            <a:off x="1428644" y="1391134"/>
            <a:ext cx="9401723" cy="763600"/>
          </a:xfrm>
          <a:prstGeom prst="rect">
            <a:avLst/>
          </a:prstGeom>
        </p:spPr>
        <p:txBody>
          <a:bodyPr spcFirstLastPara="1" vert="horz" wrap="square" lIns="121900" tIns="121900" rIns="121900" bIns="121900" rtlCol="0" anchor="t" anchorCtr="0">
            <a:noAutofit/>
          </a:bodyPr>
          <a:lstStyle/>
          <a:p>
            <a:r>
              <a:rPr lang="es-ES" sz="8800" dirty="0"/>
              <a:t>03</a:t>
            </a:r>
            <a:br>
              <a:rPr lang="es-ES" sz="8800" dirty="0"/>
            </a:br>
            <a:r>
              <a:rPr lang="es-ES" sz="6000" dirty="0" err="1"/>
              <a:t>Currícula</a:t>
            </a:r>
            <a:r>
              <a:rPr lang="es-ES" sz="6000" dirty="0"/>
              <a:t> MIL de UNESCO </a:t>
            </a:r>
            <a:br>
              <a:rPr lang="es-ES" sz="6000" dirty="0"/>
            </a:br>
            <a:r>
              <a:rPr lang="es-ES" dirty="0"/>
              <a:t>2ª. Edición, 2021 - Nuevo</a:t>
            </a:r>
            <a:endParaRPr dirty="0"/>
          </a:p>
        </p:txBody>
      </p:sp>
      <p:cxnSp>
        <p:nvCxnSpPr>
          <p:cNvPr id="161" name="Google Shape;161;p23"/>
          <p:cNvCxnSpPr/>
          <p:nvPr/>
        </p:nvCxnSpPr>
        <p:spPr>
          <a:xfrm>
            <a:off x="940800" y="342467"/>
            <a:ext cx="10310400" cy="0"/>
          </a:xfrm>
          <a:prstGeom prst="straightConnector1">
            <a:avLst/>
          </a:prstGeom>
          <a:noFill/>
          <a:ln w="9525" cap="flat" cmpd="sng">
            <a:solidFill>
              <a:schemeClr val="dk1"/>
            </a:solidFill>
            <a:prstDash val="solid"/>
            <a:round/>
            <a:headEnd type="oval" w="med" len="med"/>
            <a:tailEnd type="oval" w="med" len="med"/>
          </a:ln>
        </p:spPr>
      </p:cxnSp>
      <p:cxnSp>
        <p:nvCxnSpPr>
          <p:cNvPr id="162" name="Google Shape;162;p23"/>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sp>
        <p:nvSpPr>
          <p:cNvPr id="163" name="Google Shape;163;p23"/>
          <p:cNvSpPr/>
          <p:nvPr/>
        </p:nvSpPr>
        <p:spPr>
          <a:xfrm>
            <a:off x="-486140" y="5063589"/>
            <a:ext cx="1320400" cy="13204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1" name="Marcador de contenido 2">
            <a:extLst>
              <a:ext uri="{FF2B5EF4-FFF2-40B4-BE49-F238E27FC236}">
                <a16:creationId xmlns:a16="http://schemas.microsoft.com/office/drawing/2014/main" id="{9C69E012-4D69-6549-9408-5A64048E0F7C}"/>
              </a:ext>
            </a:extLst>
          </p:cNvPr>
          <p:cNvSpPr txBox="1">
            <a:spLocks/>
          </p:cNvSpPr>
          <p:nvPr/>
        </p:nvSpPr>
        <p:spPr>
          <a:xfrm>
            <a:off x="1125340" y="2746241"/>
            <a:ext cx="9941319" cy="3124658"/>
          </a:xfrm>
          <a:prstGeom prst="rect">
            <a:avLst/>
          </a:prstGeom>
        </p:spPr>
        <p:txBody>
          <a:bodyPr spcFirstLastPara="1" vert="horz" wrap="square" lIns="91425" tIns="91425" rIns="91425" bIns="91425" rtlCol="0" anchor="ctr" anchorCtr="0">
            <a:normAutofit/>
          </a:bodyPr>
          <a:lstStyle>
            <a:lvl1pPr marL="609585" lvl="0" indent="-397923" algn="l" defTabSz="914400" rtl="0" eaLnBrk="1" latinLnBrk="0" hangingPunct="1">
              <a:lnSpc>
                <a:spcPct val="100000"/>
              </a:lnSpc>
              <a:spcBef>
                <a:spcPts val="0"/>
              </a:spcBef>
              <a:spcAft>
                <a:spcPts val="0"/>
              </a:spcAft>
              <a:buSzPts val="1100"/>
              <a:buFont typeface="Nunito Light"/>
              <a:buChar char="●"/>
              <a:defRPr sz="1600" kern="1200">
                <a:solidFill>
                  <a:schemeClr val="tx1"/>
                </a:solidFill>
                <a:latin typeface="+mn-lt"/>
                <a:ea typeface="+mn-ea"/>
                <a:cs typeface="+mn-cs"/>
              </a:defRPr>
            </a:lvl1pPr>
            <a:lvl2pPr marL="1219170" lvl="1" indent="-397923" algn="l" defTabSz="914400" rtl="0" eaLnBrk="1" latinLnBrk="0" hangingPunct="1">
              <a:lnSpc>
                <a:spcPct val="115000"/>
              </a:lnSpc>
              <a:spcBef>
                <a:spcPts val="1333"/>
              </a:spcBef>
              <a:spcAft>
                <a:spcPts val="0"/>
              </a:spcAft>
              <a:buSzPts val="1100"/>
              <a:buFont typeface="Nunito Light"/>
              <a:buChar char="○"/>
              <a:defRPr sz="1467" kern="1200">
                <a:solidFill>
                  <a:srgbClr val="434343"/>
                </a:solidFill>
                <a:latin typeface="+mn-lt"/>
                <a:ea typeface="+mn-ea"/>
                <a:cs typeface="+mn-cs"/>
              </a:defRPr>
            </a:lvl2pPr>
            <a:lvl3pPr marL="1828754" lvl="2"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3pPr>
            <a:lvl4pPr marL="2438339" lvl="3"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4pPr>
            <a:lvl5pPr marL="3047924" lvl="4"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5pPr>
            <a:lvl6pPr marL="3657509" lvl="5"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6pPr>
            <a:lvl7pPr marL="4267093" lvl="6"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7pPr>
            <a:lvl8pPr marL="4876678" lvl="7"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8pPr>
            <a:lvl9pPr marL="5486263" lvl="8" indent="-397923" algn="l" defTabSz="914400" rtl="0" eaLnBrk="1" latinLnBrk="0" hangingPunct="1">
              <a:lnSpc>
                <a:spcPct val="115000"/>
              </a:lnSpc>
              <a:spcBef>
                <a:spcPts val="2133"/>
              </a:spcBef>
              <a:spcAft>
                <a:spcPts val="2133"/>
              </a:spcAft>
              <a:buClr>
                <a:srgbClr val="434343"/>
              </a:buClr>
              <a:buSzPts val="1100"/>
              <a:buFont typeface="Nunito Light"/>
              <a:buChar char="■"/>
              <a:defRPr sz="1467" kern="1200">
                <a:solidFill>
                  <a:srgbClr val="434343"/>
                </a:solidFill>
                <a:latin typeface="+mn-lt"/>
                <a:ea typeface="+mn-ea"/>
                <a:cs typeface="+mn-cs"/>
              </a:defRPr>
            </a:lvl9pPr>
          </a:lstStyle>
          <a:p>
            <a:endParaRPr lang="es-MX" sz="3600" dirty="0"/>
          </a:p>
        </p:txBody>
      </p:sp>
    </p:spTree>
    <p:extLst>
      <p:ext uri="{BB962C8B-B14F-4D97-AF65-F5344CB8AC3E}">
        <p14:creationId xmlns:p14="http://schemas.microsoft.com/office/powerpoint/2010/main" val="325496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960000" y="593367"/>
            <a:ext cx="10281200" cy="763600"/>
          </a:xfrm>
          <a:prstGeom prst="rect">
            <a:avLst/>
          </a:prstGeom>
        </p:spPr>
        <p:txBody>
          <a:bodyPr spcFirstLastPara="1" vert="horz" wrap="square" lIns="121900" tIns="121900" rIns="121900" bIns="121900" rtlCol="0" anchor="t" anchorCtr="0">
            <a:noAutofit/>
          </a:bodyPr>
          <a:lstStyle/>
          <a:p>
            <a:r>
              <a:rPr lang="es-MX" sz="4400" dirty="0"/>
              <a:t>Curriculum MIL, 2ª. Edición</a:t>
            </a:r>
            <a:br>
              <a:rPr lang="es-MX" sz="4400" dirty="0"/>
            </a:br>
            <a:r>
              <a:rPr lang="en-US" sz="1100" u="sng"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https://unesdoc.unesco.org/ark:/48223/pf0000377068</a:t>
            </a:r>
            <a:r>
              <a:rPr lang="es-MX" sz="1100" dirty="0"/>
              <a:t> </a:t>
            </a:r>
            <a:br>
              <a:rPr lang="es-MX" sz="4400" b="1" dirty="0"/>
            </a:br>
            <a:endParaRPr sz="4400"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pic>
        <p:nvPicPr>
          <p:cNvPr id="25" name="Imagen 24">
            <a:extLst>
              <a:ext uri="{FF2B5EF4-FFF2-40B4-BE49-F238E27FC236}">
                <a16:creationId xmlns:a16="http://schemas.microsoft.com/office/drawing/2014/main" id="{87EC0B97-A73E-3F41-8ED6-925141E0EACA}"/>
              </a:ext>
            </a:extLst>
          </p:cNvPr>
          <p:cNvPicPr>
            <a:picLocks noChangeAspect="1"/>
          </p:cNvPicPr>
          <p:nvPr/>
        </p:nvPicPr>
        <p:blipFill>
          <a:blip r:embed="rId4"/>
          <a:stretch>
            <a:fillRect/>
          </a:stretch>
        </p:blipFill>
        <p:spPr>
          <a:xfrm>
            <a:off x="3287574" y="1928814"/>
            <a:ext cx="7953626" cy="4402856"/>
          </a:xfrm>
          <a:prstGeom prst="rect">
            <a:avLst/>
          </a:prstGeom>
        </p:spPr>
      </p:pic>
      <p:pic>
        <p:nvPicPr>
          <p:cNvPr id="26" name="Marcador de contenido 3">
            <a:extLst>
              <a:ext uri="{FF2B5EF4-FFF2-40B4-BE49-F238E27FC236}">
                <a16:creationId xmlns:a16="http://schemas.microsoft.com/office/drawing/2014/main" id="{811EA0CD-7DE5-6F41-B983-FFBE5A187AAF}"/>
              </a:ext>
            </a:extLst>
          </p:cNvPr>
          <p:cNvPicPr>
            <a:picLocks noChangeAspect="1"/>
          </p:cNvPicPr>
          <p:nvPr/>
        </p:nvPicPr>
        <p:blipFill>
          <a:blip r:embed="rId5"/>
          <a:stretch>
            <a:fillRect/>
          </a:stretch>
        </p:blipFill>
        <p:spPr>
          <a:xfrm>
            <a:off x="508461" y="1977138"/>
            <a:ext cx="2779113" cy="3678238"/>
          </a:xfrm>
          <a:prstGeom prst="rect">
            <a:avLst/>
          </a:prstGeom>
        </p:spPr>
      </p:pic>
    </p:spTree>
    <p:extLst>
      <p:ext uri="{BB962C8B-B14F-4D97-AF65-F5344CB8AC3E}">
        <p14:creationId xmlns:p14="http://schemas.microsoft.com/office/powerpoint/2010/main" val="2569234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960000" y="593367"/>
            <a:ext cx="10281200" cy="763600"/>
          </a:xfrm>
          <a:prstGeom prst="rect">
            <a:avLst/>
          </a:prstGeom>
        </p:spPr>
        <p:txBody>
          <a:bodyPr spcFirstLastPara="1" vert="horz" wrap="square" lIns="121900" tIns="121900" rIns="121900" bIns="121900" rtlCol="0" anchor="t" anchorCtr="0">
            <a:noAutofit/>
          </a:bodyPr>
          <a:lstStyle/>
          <a:p>
            <a:r>
              <a:rPr lang="es-MX" dirty="0"/>
              <a:t>Estructura de la Curricula</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 name="Rectángulo 1">
            <a:extLst>
              <a:ext uri="{FF2B5EF4-FFF2-40B4-BE49-F238E27FC236}">
                <a16:creationId xmlns:a16="http://schemas.microsoft.com/office/drawing/2014/main" id="{D36022DC-A869-0A4C-9179-301B4EB3BEF7}"/>
              </a:ext>
            </a:extLst>
          </p:cNvPr>
          <p:cNvSpPr/>
          <p:nvPr/>
        </p:nvSpPr>
        <p:spPr>
          <a:xfrm>
            <a:off x="3048000" y="1595021"/>
            <a:ext cx="6096000" cy="5262979"/>
          </a:xfrm>
          <a:prstGeom prst="rect">
            <a:avLst/>
          </a:prstGeom>
        </p:spPr>
        <p:txBody>
          <a:bodyPr>
            <a:spAutoFit/>
          </a:bodyPr>
          <a:lstStyle/>
          <a:p>
            <a:pPr marL="342900" indent="-342900">
              <a:buFont typeface="Arial" panose="020B0604020202020204" pitchFamily="34" charset="0"/>
              <a:buChar char="•"/>
            </a:pPr>
            <a:r>
              <a:rPr lang="es-MX" sz="2400" dirty="0"/>
              <a:t>Modulos (14)</a:t>
            </a:r>
          </a:p>
          <a:p>
            <a:pPr marL="342900" indent="-342900">
              <a:buFont typeface="Arial" panose="020B0604020202020204" pitchFamily="34" charset="0"/>
              <a:buChar char="•"/>
            </a:pPr>
            <a:endParaRPr lang="es-MX" sz="2400" dirty="0"/>
          </a:p>
          <a:p>
            <a:pPr marL="342900" indent="-342900">
              <a:buFont typeface="Arial" panose="020B0604020202020204" pitchFamily="34" charset="0"/>
              <a:buChar char="•"/>
            </a:pPr>
            <a:r>
              <a:rPr lang="es-MX" sz="2400" dirty="0"/>
              <a:t>Unidades (Varian por módulo 3 – 6)</a:t>
            </a:r>
          </a:p>
          <a:p>
            <a:pPr marL="342900" indent="-342900">
              <a:buFont typeface="Arial" panose="020B0604020202020204" pitchFamily="34" charset="0"/>
              <a:buChar char="•"/>
            </a:pPr>
            <a:endParaRPr lang="es-MX" sz="2400" dirty="0"/>
          </a:p>
          <a:p>
            <a:pPr marL="800100" lvl="1" indent="-342900">
              <a:buFont typeface="Arial" panose="020B0604020202020204" pitchFamily="34" charset="0"/>
              <a:buChar char="•"/>
            </a:pPr>
            <a:r>
              <a:rPr lang="es-MX" sz="2400" dirty="0"/>
              <a:t>Antecedentes</a:t>
            </a:r>
          </a:p>
          <a:p>
            <a:pPr marL="342900" indent="-342900">
              <a:buFont typeface="Arial" panose="020B0604020202020204" pitchFamily="34" charset="0"/>
              <a:buChar char="•"/>
            </a:pPr>
            <a:endParaRPr lang="es-MX" sz="2400" dirty="0"/>
          </a:p>
          <a:p>
            <a:pPr marL="800100" lvl="1" indent="-342900">
              <a:buFont typeface="Arial" panose="020B0604020202020204" pitchFamily="34" charset="0"/>
              <a:buChar char="•"/>
            </a:pPr>
            <a:r>
              <a:rPr lang="es-MX" sz="2400" dirty="0"/>
              <a:t>Palabras claves</a:t>
            </a:r>
          </a:p>
          <a:p>
            <a:pPr marL="800100" lvl="1" indent="-342900">
              <a:buFont typeface="Arial" panose="020B0604020202020204" pitchFamily="34" charset="0"/>
              <a:buChar char="•"/>
            </a:pPr>
            <a:endParaRPr lang="es-MX" sz="2400" dirty="0"/>
          </a:p>
          <a:p>
            <a:pPr marL="800100" lvl="1" indent="-342900">
              <a:buFont typeface="Arial" panose="020B0604020202020204" pitchFamily="34" charset="0"/>
              <a:buChar char="•"/>
            </a:pPr>
            <a:r>
              <a:rPr lang="es-MX" sz="2400" dirty="0"/>
              <a:t>Objetivos de aprendizaje</a:t>
            </a:r>
          </a:p>
          <a:p>
            <a:pPr marL="800100" lvl="1" indent="-342900">
              <a:buFont typeface="Arial" panose="020B0604020202020204" pitchFamily="34" charset="0"/>
              <a:buChar char="•"/>
            </a:pPr>
            <a:endParaRPr lang="es-MX" sz="2400" dirty="0"/>
          </a:p>
          <a:p>
            <a:pPr marL="800100" lvl="1" indent="-342900">
              <a:buFont typeface="Arial" panose="020B0604020202020204" pitchFamily="34" charset="0"/>
              <a:buChar char="•"/>
            </a:pPr>
            <a:r>
              <a:rPr lang="es-MX" sz="2400" dirty="0"/>
              <a:t>Enfoques pedagógicos y actividades</a:t>
            </a:r>
            <a:br>
              <a:rPr lang="es-MX" sz="2400" dirty="0"/>
            </a:br>
            <a:endParaRPr lang="es-MX" sz="2400" dirty="0"/>
          </a:p>
          <a:p>
            <a:pPr marL="800100" lvl="1" indent="-342900">
              <a:buFont typeface="Arial" panose="020B0604020202020204" pitchFamily="34" charset="0"/>
              <a:buChar char="•"/>
            </a:pPr>
            <a:r>
              <a:rPr lang="es-MX" sz="2400" dirty="0"/>
              <a:t>Evaluación y recomendaciones</a:t>
            </a:r>
            <a:br>
              <a:rPr lang="es-MX" sz="2400" dirty="0"/>
            </a:br>
            <a:endParaRPr lang="es-MX" sz="2400" dirty="0"/>
          </a:p>
        </p:txBody>
      </p:sp>
    </p:spTree>
    <p:extLst>
      <p:ext uri="{BB962C8B-B14F-4D97-AF65-F5344CB8AC3E}">
        <p14:creationId xmlns:p14="http://schemas.microsoft.com/office/powerpoint/2010/main" val="1917159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23"/>
          <p:cNvGrpSpPr/>
          <p:nvPr/>
        </p:nvGrpSpPr>
        <p:grpSpPr>
          <a:xfrm>
            <a:off x="8544367" y="987101"/>
            <a:ext cx="3443200" cy="385800"/>
            <a:chOff x="6967625" y="394825"/>
            <a:chExt cx="2582400" cy="289350"/>
          </a:xfrm>
        </p:grpSpPr>
        <p:sp>
          <p:nvSpPr>
            <p:cNvPr id="129" name="Google Shape;129;p23"/>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0" name="Google Shape;130;p23"/>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1" name="Google Shape;131;p23"/>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2" name="Google Shape;132;p23"/>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3" name="Google Shape;133;p23"/>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4" name="Google Shape;134;p23"/>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5" name="Google Shape;135;p23"/>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6" name="Google Shape;136;p23"/>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7" name="Google Shape;137;p23"/>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8" name="Google Shape;138;p23"/>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9" name="Google Shape;139;p23"/>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0" name="Google Shape;140;p23"/>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1" name="Google Shape;141;p23"/>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2" name="Google Shape;142;p23"/>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3" name="Google Shape;143;p23"/>
            <p:cNvSpPr/>
            <p:nvPr/>
          </p:nvSpPr>
          <p:spPr>
            <a:xfrm rot="-5400000">
              <a:off x="8301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4" name="Google Shape;144;p23"/>
            <p:cNvSpPr/>
            <p:nvPr/>
          </p:nvSpPr>
          <p:spPr>
            <a:xfrm rot="-5400000">
              <a:off x="8301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5" name="Google Shape;145;p23"/>
            <p:cNvSpPr/>
            <p:nvPr/>
          </p:nvSpPr>
          <p:spPr>
            <a:xfrm rot="-5400000">
              <a:off x="8491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6" name="Google Shape;146;p23"/>
            <p:cNvSpPr/>
            <p:nvPr/>
          </p:nvSpPr>
          <p:spPr>
            <a:xfrm rot="-5400000">
              <a:off x="8491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7" name="Google Shape;147;p23"/>
            <p:cNvSpPr/>
            <p:nvPr/>
          </p:nvSpPr>
          <p:spPr>
            <a:xfrm rot="-5400000">
              <a:off x="8682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8" name="Google Shape;148;p23"/>
            <p:cNvSpPr/>
            <p:nvPr/>
          </p:nvSpPr>
          <p:spPr>
            <a:xfrm rot="-5400000">
              <a:off x="8682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9" name="Google Shape;149;p23"/>
            <p:cNvSpPr/>
            <p:nvPr/>
          </p:nvSpPr>
          <p:spPr>
            <a:xfrm rot="-5400000">
              <a:off x="8872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0" name="Google Shape;150;p23"/>
            <p:cNvSpPr/>
            <p:nvPr/>
          </p:nvSpPr>
          <p:spPr>
            <a:xfrm rot="-5400000">
              <a:off x="8872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1" name="Google Shape;151;p23"/>
            <p:cNvSpPr/>
            <p:nvPr/>
          </p:nvSpPr>
          <p:spPr>
            <a:xfrm rot="-5400000">
              <a:off x="9063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2" name="Google Shape;152;p23"/>
            <p:cNvSpPr/>
            <p:nvPr/>
          </p:nvSpPr>
          <p:spPr>
            <a:xfrm rot="-5400000">
              <a:off x="9063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3" name="Google Shape;153;p23"/>
            <p:cNvSpPr/>
            <p:nvPr/>
          </p:nvSpPr>
          <p:spPr>
            <a:xfrm rot="-5400000">
              <a:off x="9253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4" name="Google Shape;154;p23"/>
            <p:cNvSpPr/>
            <p:nvPr/>
          </p:nvSpPr>
          <p:spPr>
            <a:xfrm rot="-5400000">
              <a:off x="9253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5" name="Google Shape;155;p23"/>
            <p:cNvSpPr/>
            <p:nvPr/>
          </p:nvSpPr>
          <p:spPr>
            <a:xfrm rot="-5400000">
              <a:off x="9444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6" name="Google Shape;156;p23"/>
            <p:cNvSpPr/>
            <p:nvPr/>
          </p:nvSpPr>
          <p:spPr>
            <a:xfrm rot="-5400000">
              <a:off x="9444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157" name="Google Shape;157;p23"/>
          <p:cNvSpPr txBox="1">
            <a:spLocks noGrp="1"/>
          </p:cNvSpPr>
          <p:nvPr>
            <p:ph type="title"/>
          </p:nvPr>
        </p:nvSpPr>
        <p:spPr>
          <a:xfrm>
            <a:off x="1538600" y="592188"/>
            <a:ext cx="7584367" cy="763600"/>
          </a:xfrm>
          <a:prstGeom prst="rect">
            <a:avLst/>
          </a:prstGeom>
        </p:spPr>
        <p:txBody>
          <a:bodyPr spcFirstLastPara="1" vert="horz" wrap="square" lIns="121900" tIns="121900" rIns="121900" bIns="121900" rtlCol="0" anchor="t" anchorCtr="0">
            <a:noAutofit/>
          </a:bodyPr>
          <a:lstStyle/>
          <a:p>
            <a:r>
              <a:rPr lang="es-ES" sz="4800" dirty="0"/>
              <a:t>Tópicos</a:t>
            </a:r>
            <a:endParaRPr sz="4800" dirty="0"/>
          </a:p>
        </p:txBody>
      </p:sp>
      <p:cxnSp>
        <p:nvCxnSpPr>
          <p:cNvPr id="161" name="Google Shape;161;p23"/>
          <p:cNvCxnSpPr/>
          <p:nvPr/>
        </p:nvCxnSpPr>
        <p:spPr>
          <a:xfrm>
            <a:off x="940800" y="342467"/>
            <a:ext cx="10310400" cy="0"/>
          </a:xfrm>
          <a:prstGeom prst="straightConnector1">
            <a:avLst/>
          </a:prstGeom>
          <a:noFill/>
          <a:ln w="9525" cap="flat" cmpd="sng">
            <a:solidFill>
              <a:schemeClr val="dk1"/>
            </a:solidFill>
            <a:prstDash val="solid"/>
            <a:round/>
            <a:headEnd type="oval" w="med" len="med"/>
            <a:tailEnd type="oval" w="med" len="med"/>
          </a:ln>
        </p:spPr>
      </p:cxnSp>
      <p:cxnSp>
        <p:nvCxnSpPr>
          <p:cNvPr id="162" name="Google Shape;162;p23"/>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sp>
        <p:nvSpPr>
          <p:cNvPr id="163" name="Google Shape;163;p23"/>
          <p:cNvSpPr/>
          <p:nvPr/>
        </p:nvSpPr>
        <p:spPr>
          <a:xfrm>
            <a:off x="-486140" y="5063589"/>
            <a:ext cx="1320400" cy="13204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1" name="Marcador de contenido 2">
            <a:extLst>
              <a:ext uri="{FF2B5EF4-FFF2-40B4-BE49-F238E27FC236}">
                <a16:creationId xmlns:a16="http://schemas.microsoft.com/office/drawing/2014/main" id="{719DC675-1429-F546-9EC9-2536C196A830}"/>
              </a:ext>
            </a:extLst>
          </p:cNvPr>
          <p:cNvSpPr txBox="1">
            <a:spLocks/>
          </p:cNvSpPr>
          <p:nvPr/>
        </p:nvSpPr>
        <p:spPr>
          <a:xfrm>
            <a:off x="834260" y="2141621"/>
            <a:ext cx="5899401" cy="4242368"/>
          </a:xfrm>
          <a:prstGeom prst="rect">
            <a:avLst/>
          </a:prstGeom>
        </p:spPr>
        <p:txBody>
          <a:bodyPr spcFirstLastPara="1" vert="horz" wrap="square" lIns="91425" tIns="91425" rIns="91425" bIns="91425" rtlCol="0" anchor="ctr" anchorCtr="0">
            <a:normAutofit/>
          </a:bodyPr>
          <a:lstStyle>
            <a:lvl1pPr marL="609585" lvl="0" indent="-397923" algn="l" defTabSz="914400" rtl="0" eaLnBrk="1" latinLnBrk="0" hangingPunct="1">
              <a:lnSpc>
                <a:spcPct val="100000"/>
              </a:lnSpc>
              <a:spcBef>
                <a:spcPts val="0"/>
              </a:spcBef>
              <a:spcAft>
                <a:spcPts val="0"/>
              </a:spcAft>
              <a:buSzPts val="1100"/>
              <a:buFont typeface="Nunito Light"/>
              <a:buChar char="●"/>
              <a:defRPr sz="1600" kern="1200">
                <a:solidFill>
                  <a:schemeClr val="tx1"/>
                </a:solidFill>
                <a:latin typeface="+mn-lt"/>
                <a:ea typeface="+mn-ea"/>
                <a:cs typeface="+mn-cs"/>
              </a:defRPr>
            </a:lvl1pPr>
            <a:lvl2pPr marL="1219170" lvl="1" indent="-397923" algn="l" defTabSz="914400" rtl="0" eaLnBrk="1" latinLnBrk="0" hangingPunct="1">
              <a:lnSpc>
                <a:spcPct val="115000"/>
              </a:lnSpc>
              <a:spcBef>
                <a:spcPts val="1333"/>
              </a:spcBef>
              <a:spcAft>
                <a:spcPts val="0"/>
              </a:spcAft>
              <a:buSzPts val="1100"/>
              <a:buFont typeface="Nunito Light"/>
              <a:buChar char="○"/>
              <a:defRPr sz="1467" kern="1200">
                <a:solidFill>
                  <a:srgbClr val="434343"/>
                </a:solidFill>
                <a:latin typeface="+mn-lt"/>
                <a:ea typeface="+mn-ea"/>
                <a:cs typeface="+mn-cs"/>
              </a:defRPr>
            </a:lvl2pPr>
            <a:lvl3pPr marL="1828754" lvl="2"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3pPr>
            <a:lvl4pPr marL="2438339" lvl="3"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4pPr>
            <a:lvl5pPr marL="3047924" lvl="4"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5pPr>
            <a:lvl6pPr marL="3657509" lvl="5"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6pPr>
            <a:lvl7pPr marL="4267093" lvl="6"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7pPr>
            <a:lvl8pPr marL="4876678" lvl="7"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8pPr>
            <a:lvl9pPr marL="5486263" lvl="8" indent="-397923" algn="l" defTabSz="914400" rtl="0" eaLnBrk="1" latinLnBrk="0" hangingPunct="1">
              <a:lnSpc>
                <a:spcPct val="115000"/>
              </a:lnSpc>
              <a:spcBef>
                <a:spcPts val="2133"/>
              </a:spcBef>
              <a:spcAft>
                <a:spcPts val="2133"/>
              </a:spcAft>
              <a:buClr>
                <a:srgbClr val="434343"/>
              </a:buClr>
              <a:buSzPts val="1100"/>
              <a:buFont typeface="Nunito Light"/>
              <a:buChar char="■"/>
              <a:defRPr sz="1467" kern="1200">
                <a:solidFill>
                  <a:srgbClr val="434343"/>
                </a:solidFill>
                <a:latin typeface="+mn-lt"/>
                <a:ea typeface="+mn-ea"/>
                <a:cs typeface="+mn-cs"/>
              </a:defRPr>
            </a:lvl9pPr>
          </a:lstStyle>
          <a:p>
            <a:endParaRPr lang="es-MX" sz="2000" dirty="0"/>
          </a:p>
        </p:txBody>
      </p:sp>
      <p:sp>
        <p:nvSpPr>
          <p:cNvPr id="2" name="Rectángulo 1">
            <a:extLst>
              <a:ext uri="{FF2B5EF4-FFF2-40B4-BE49-F238E27FC236}">
                <a16:creationId xmlns:a16="http://schemas.microsoft.com/office/drawing/2014/main" id="{F5E29761-039C-7542-B174-F400D0EEC0FB}"/>
              </a:ext>
            </a:extLst>
          </p:cNvPr>
          <p:cNvSpPr/>
          <p:nvPr/>
        </p:nvSpPr>
        <p:spPr>
          <a:xfrm>
            <a:off x="1665027" y="2141620"/>
            <a:ext cx="9692713" cy="3416320"/>
          </a:xfrm>
          <a:prstGeom prst="rect">
            <a:avLst/>
          </a:prstGeom>
        </p:spPr>
        <p:txBody>
          <a:bodyPr wrap="square">
            <a:spAutoFit/>
          </a:bodyPr>
          <a:lstStyle/>
          <a:p>
            <a:pPr marL="742950" indent="-742950">
              <a:buClr>
                <a:schemeClr val="bg1"/>
              </a:buClr>
              <a:buFont typeface="+mj-lt"/>
              <a:buAutoNum type="arabicPeriod"/>
            </a:pPr>
            <a:r>
              <a:rPr lang="es-MX" sz="3600" dirty="0">
                <a:cs typeface="Calibri" panose="020F0502020204030204" pitchFamily="34" charset="0"/>
              </a:rPr>
              <a:t>01. Transformación y cambio:  </a:t>
            </a:r>
          </a:p>
          <a:p>
            <a:pPr marL="742950" indent="-742950">
              <a:buClr>
                <a:schemeClr val="bg1"/>
              </a:buClr>
              <a:buFont typeface="+mj-lt"/>
              <a:buAutoNum type="arabicPeriod"/>
            </a:pPr>
            <a:r>
              <a:rPr lang="es-MX" sz="3600" dirty="0">
                <a:cs typeface="Calibri" panose="020F0502020204030204" pitchFamily="34" charset="0"/>
              </a:rPr>
              <a:t>Introducción impacto de redes </a:t>
            </a:r>
          </a:p>
          <a:p>
            <a:pPr marL="742950" indent="-742950">
              <a:buClr>
                <a:schemeClr val="bg1"/>
              </a:buClr>
              <a:buFont typeface="+mj-lt"/>
              <a:buAutoNum type="arabicPeriod"/>
            </a:pPr>
            <a:endParaRPr lang="es-MX" sz="3600" dirty="0">
              <a:cs typeface="Calibri" panose="020F0502020204030204" pitchFamily="34" charset="0"/>
            </a:endParaRPr>
          </a:p>
          <a:p>
            <a:pPr marL="742950" indent="-742950">
              <a:buClr>
                <a:schemeClr val="bg1"/>
              </a:buClr>
              <a:buFont typeface="+mj-lt"/>
              <a:buAutoNum type="arabicPeriod"/>
            </a:pPr>
            <a:r>
              <a:rPr lang="es-MX" sz="3600" dirty="0">
                <a:cs typeface="Calibri" panose="020F0502020204030204" pitchFamily="34" charset="0"/>
              </a:rPr>
              <a:t>02. Alianza UNESCO MIL</a:t>
            </a:r>
          </a:p>
          <a:p>
            <a:pPr marL="742950" indent="-742950">
              <a:buClr>
                <a:schemeClr val="bg1"/>
              </a:buClr>
              <a:buFont typeface="+mj-lt"/>
              <a:buAutoNum type="arabicPeriod"/>
            </a:pPr>
            <a:endParaRPr lang="es-MX" sz="3600" dirty="0">
              <a:cs typeface="Calibri" panose="020F0502020204030204" pitchFamily="34" charset="0"/>
            </a:endParaRPr>
          </a:p>
          <a:p>
            <a:pPr marL="742950" indent="-742950">
              <a:buClr>
                <a:schemeClr val="bg1"/>
              </a:buClr>
              <a:buFont typeface="+mj-lt"/>
              <a:buAutoNum type="arabicPeriod"/>
            </a:pPr>
            <a:r>
              <a:rPr lang="es-MX" sz="3600" dirty="0">
                <a:cs typeface="Calibri" panose="020F0502020204030204" pitchFamily="34" charset="0"/>
              </a:rPr>
              <a:t>03. Currículo UNESCO – MIL</a:t>
            </a:r>
          </a:p>
        </p:txBody>
      </p:sp>
    </p:spTree>
    <p:extLst>
      <p:ext uri="{BB962C8B-B14F-4D97-AF65-F5344CB8AC3E}">
        <p14:creationId xmlns:p14="http://schemas.microsoft.com/office/powerpoint/2010/main" val="4207580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490422" y="114982"/>
            <a:ext cx="10281200" cy="763600"/>
          </a:xfrm>
          <a:prstGeom prst="rect">
            <a:avLst/>
          </a:prstGeom>
        </p:spPr>
        <p:txBody>
          <a:bodyPr spcFirstLastPara="1" vert="horz" wrap="square" lIns="121900" tIns="121900" rIns="121900" bIns="121900" rtlCol="0" anchor="t" anchorCtr="0">
            <a:noAutofit/>
          </a:bodyPr>
          <a:lstStyle/>
          <a:p>
            <a:pPr algn="ctr"/>
            <a:r>
              <a:rPr lang="es-MX" dirty="0"/>
              <a:t>Módulo (1)</a:t>
            </a:r>
            <a:br>
              <a:rPr lang="es-MX" dirty="0"/>
            </a:br>
            <a:r>
              <a:rPr lang="es-MX" sz="3200" dirty="0">
                <a:latin typeface="Calibri" panose="020F0502020204030204" pitchFamily="34" charset="0"/>
                <a:cs typeface="Times New Roman" panose="02020603050405020304" pitchFamily="18" charset="0"/>
              </a:rPr>
              <a:t>I</a:t>
            </a:r>
            <a:r>
              <a:rPr lang="es-MX" sz="3200" dirty="0">
                <a:latin typeface="Calibri" panose="020F0502020204030204" pitchFamily="34" charset="0"/>
                <a:ea typeface="Calibri" panose="020F0502020204030204" pitchFamily="34" charset="0"/>
                <a:cs typeface="Times New Roman" panose="02020603050405020304" pitchFamily="18" charset="0"/>
              </a:rPr>
              <a:t>ntroducción a la alfabetización mediática e informacional y otros conceptos clave</a:t>
            </a:r>
            <a:br>
              <a:rPr lang="es-MX" sz="3200" dirty="0"/>
            </a:br>
            <a:br>
              <a:rPr lang="es-MX" sz="2400" dirty="0">
                <a:latin typeface="Calibri" panose="020F0502020204030204" pitchFamily="34" charset="0"/>
                <a:ea typeface="Calibri" panose="020F0502020204030204" pitchFamily="34" charset="0"/>
                <a:cs typeface="Times New Roman" panose="02020603050405020304" pitchFamily="18" charset="0"/>
              </a:rPr>
            </a:br>
            <a:endParaRPr dirty="0"/>
          </a:p>
        </p:txBody>
      </p:sp>
      <p:grpSp>
        <p:nvGrpSpPr>
          <p:cNvPr id="402" name="Google Shape;402;p29"/>
          <p:cNvGrpSpPr/>
          <p:nvPr/>
        </p:nvGrpSpPr>
        <p:grpSpPr>
          <a:xfrm rot="-5400000">
            <a:off x="11034601" y="-2015722"/>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1701578" y="-1280291"/>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5" name="Rectángulo 24">
            <a:extLst>
              <a:ext uri="{FF2B5EF4-FFF2-40B4-BE49-F238E27FC236}">
                <a16:creationId xmlns:a16="http://schemas.microsoft.com/office/drawing/2014/main" id="{79FD7298-128A-C046-8D31-63CFC2E59253}"/>
              </a:ext>
            </a:extLst>
          </p:cNvPr>
          <p:cNvSpPr/>
          <p:nvPr/>
        </p:nvSpPr>
        <p:spPr>
          <a:xfrm>
            <a:off x="3414713" y="1650388"/>
            <a:ext cx="8990647" cy="4719946"/>
          </a:xfrm>
          <a:prstGeom prst="rect">
            <a:avLst/>
          </a:prstGeom>
        </p:spPr>
        <p:txBody>
          <a:bodyPr wrap="square">
            <a:spAutoFit/>
          </a:bodyPr>
          <a:lstStyle/>
          <a:p>
            <a:pPr>
              <a:lnSpc>
                <a:spcPct val="107000"/>
              </a:lnSpc>
              <a:spcAft>
                <a:spcPts val="0"/>
              </a:spcAft>
            </a:pPr>
            <a:endParaRPr lang="es-MX"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2000" b="1" dirty="0">
                <a:latin typeface="Calibri" panose="020F0502020204030204" pitchFamily="34" charset="0"/>
                <a:ea typeface="Calibri" panose="020F0502020204030204" pitchFamily="34" charset="0"/>
                <a:cs typeface="Times New Roman" panose="02020603050405020304" pitchFamily="18" charset="0"/>
              </a:rPr>
              <a:t>UNIDADES</a:t>
            </a:r>
          </a:p>
          <a:p>
            <a:pPr marL="457200" indent="-457200">
              <a:lnSpc>
                <a:spcPct val="107000"/>
              </a:lnSpc>
              <a:spcAft>
                <a:spcPts val="0"/>
              </a:spcAft>
              <a:buFont typeface="+mj-lt"/>
              <a:buAutoNum type="arabicPeriod"/>
            </a:pPr>
            <a:r>
              <a:rPr lang="es-MX" sz="2200" dirty="0">
                <a:latin typeface="Calibri" panose="020F0502020204030204" pitchFamily="34" charset="0"/>
                <a:ea typeface="Calibri" panose="020F0502020204030204" pitchFamily="34" charset="0"/>
                <a:cs typeface="Times New Roman" panose="02020603050405020304" pitchFamily="18" charset="0"/>
              </a:rPr>
              <a:t>Comprender la alfabetización mediática e informacional: una orientación</a:t>
            </a:r>
          </a:p>
          <a:p>
            <a:pPr marL="457200" indent="-457200">
              <a:lnSpc>
                <a:spcPct val="107000"/>
              </a:lnSpc>
              <a:spcAft>
                <a:spcPts val="0"/>
              </a:spcAft>
              <a:buFont typeface="+mj-lt"/>
              <a:buAutoNum type="arabicPeriod"/>
            </a:pPr>
            <a:endParaRPr lang="es-MX" sz="2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0"/>
              </a:spcAft>
              <a:buFont typeface="+mj-lt"/>
              <a:buAutoNum type="arabicPeriod"/>
            </a:pPr>
            <a:r>
              <a:rPr lang="es-MX" sz="2200" dirty="0">
                <a:latin typeface="Calibri" panose="020F0502020204030204" pitchFamily="34" charset="0"/>
                <a:ea typeface="Calibri" panose="020F0502020204030204" pitchFamily="34" charset="0"/>
                <a:cs typeface="Times New Roman" panose="02020603050405020304" pitchFamily="18" charset="0"/>
              </a:rPr>
              <a:t>COMI, Participación ciudadana y derecho a la información</a:t>
            </a:r>
          </a:p>
          <a:p>
            <a:pPr marL="457200" indent="-457200">
              <a:lnSpc>
                <a:spcPct val="107000"/>
              </a:lnSpc>
              <a:spcAft>
                <a:spcPts val="0"/>
              </a:spcAft>
              <a:buFont typeface="+mj-lt"/>
              <a:buAutoNum type="arabicPeriod"/>
            </a:pPr>
            <a:endParaRPr lang="es-MX" sz="2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0"/>
              </a:spcAft>
              <a:buFont typeface="+mj-lt"/>
              <a:buAutoNum type="arabicPeriod"/>
            </a:pPr>
            <a:r>
              <a:rPr lang="es-MX" sz="2200" dirty="0">
                <a:latin typeface="Calibri" panose="020F0502020204030204" pitchFamily="34" charset="0"/>
                <a:ea typeface="Calibri" panose="020F0502020204030204" pitchFamily="34" charset="0"/>
                <a:cs typeface="Times New Roman" panose="02020603050405020304" pitchFamily="18" charset="0"/>
              </a:rPr>
              <a:t>Interacción con los medios y otros proveedores de contenido, como bibliotecas, archivos y empresas de comunicaciones por Internet</a:t>
            </a:r>
          </a:p>
          <a:p>
            <a:pPr marL="457200" indent="-457200">
              <a:lnSpc>
                <a:spcPct val="107000"/>
              </a:lnSpc>
              <a:spcAft>
                <a:spcPts val="0"/>
              </a:spcAft>
              <a:buFont typeface="+mj-lt"/>
              <a:buAutoNum type="arabicPeriod"/>
            </a:pPr>
            <a:endParaRPr lang="es-MX" sz="2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0"/>
              </a:spcAft>
              <a:buFont typeface="+mj-lt"/>
              <a:buAutoNum type="arabicPeriod"/>
            </a:pPr>
            <a:r>
              <a:rPr lang="es-MX" sz="2200" dirty="0">
                <a:latin typeface="Calibri" panose="020F0502020204030204" pitchFamily="34" charset="0"/>
                <a:ea typeface="Calibri" panose="020F0502020204030204" pitchFamily="34" charset="0"/>
                <a:cs typeface="Times New Roman" panose="02020603050405020304" pitchFamily="18" charset="0"/>
              </a:rPr>
              <a:t>MIL, habilidades digitales, participación cultural, creatividad y emprendimiento</a:t>
            </a:r>
          </a:p>
          <a:p>
            <a:pPr marL="457200" indent="-457200">
              <a:lnSpc>
                <a:spcPct val="107000"/>
              </a:lnSpc>
              <a:spcAft>
                <a:spcPts val="0"/>
              </a:spcAft>
              <a:buFont typeface="+mj-lt"/>
              <a:buAutoNum type="arabicPeriod"/>
            </a:pPr>
            <a:endParaRPr lang="es-MX" sz="22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0"/>
              </a:spcAft>
              <a:buFont typeface="+mj-lt"/>
              <a:buAutoNum type="arabicPeriod"/>
            </a:pPr>
            <a:r>
              <a:rPr lang="es-MX" sz="2200" dirty="0">
                <a:latin typeface="Calibri" panose="020F0502020204030204" pitchFamily="34" charset="0"/>
                <a:ea typeface="Calibri" panose="020F0502020204030204" pitchFamily="34" charset="0"/>
                <a:cs typeface="Times New Roman" panose="02020603050405020304" pitchFamily="18" charset="0"/>
              </a:rPr>
              <a:t>Enseñanza MIL y aprendizaje permanente</a:t>
            </a:r>
          </a:p>
        </p:txBody>
      </p:sp>
      <p:pic>
        <p:nvPicPr>
          <p:cNvPr id="26" name="Marcador de contenido 3">
            <a:extLst>
              <a:ext uri="{FF2B5EF4-FFF2-40B4-BE49-F238E27FC236}">
                <a16:creationId xmlns:a16="http://schemas.microsoft.com/office/drawing/2014/main" id="{1C50EF4C-E03C-6C47-BE1E-D3C0F598EF6C}"/>
              </a:ext>
            </a:extLst>
          </p:cNvPr>
          <p:cNvPicPr>
            <a:picLocks noChangeAspect="1"/>
          </p:cNvPicPr>
          <p:nvPr/>
        </p:nvPicPr>
        <p:blipFill>
          <a:blip r:embed="rId3"/>
          <a:stretch>
            <a:fillRect/>
          </a:stretch>
        </p:blipFill>
        <p:spPr>
          <a:xfrm>
            <a:off x="469710" y="2297681"/>
            <a:ext cx="2771189" cy="3678238"/>
          </a:xfrm>
          <a:prstGeom prst="rect">
            <a:avLst/>
          </a:prstGeom>
        </p:spPr>
      </p:pic>
      <p:sp>
        <p:nvSpPr>
          <p:cNvPr id="2" name="Rectángulo 1">
            <a:extLst>
              <a:ext uri="{FF2B5EF4-FFF2-40B4-BE49-F238E27FC236}">
                <a16:creationId xmlns:a16="http://schemas.microsoft.com/office/drawing/2014/main" id="{A2BAA522-AE31-7D41-9B1F-BDBBA66DA5DC}"/>
              </a:ext>
            </a:extLst>
          </p:cNvPr>
          <p:cNvSpPr/>
          <p:nvPr/>
        </p:nvSpPr>
        <p:spPr>
          <a:xfrm>
            <a:off x="451353" y="6072367"/>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https://unesdoc.unesco.org/ark:/48223/pf0000377068</a:t>
            </a:r>
            <a:r>
              <a:rPr lang="es-MX" sz="900" dirty="0"/>
              <a:t> </a:t>
            </a:r>
          </a:p>
        </p:txBody>
      </p:sp>
    </p:spTree>
    <p:extLst>
      <p:ext uri="{BB962C8B-B14F-4D97-AF65-F5344CB8AC3E}">
        <p14:creationId xmlns:p14="http://schemas.microsoft.com/office/powerpoint/2010/main" val="3561574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490422" y="344594"/>
            <a:ext cx="10281200" cy="533988"/>
          </a:xfrm>
          <a:prstGeom prst="rect">
            <a:avLst/>
          </a:prstGeom>
        </p:spPr>
        <p:txBody>
          <a:bodyPr spcFirstLastPara="1" vert="horz" wrap="square" lIns="121900" tIns="121900" rIns="121900" bIns="121900" rtlCol="0" anchor="t" anchorCtr="0">
            <a:noAutofit/>
          </a:bodyPr>
          <a:lstStyle/>
          <a:p>
            <a:pPr algn="ctr"/>
            <a:r>
              <a:rPr lang="es-MX" dirty="0"/>
              <a:t>Módulo (2)</a:t>
            </a:r>
            <a:br>
              <a:rPr lang="es-MX" dirty="0"/>
            </a:br>
            <a:r>
              <a:rPr lang="es-MX" sz="4000" dirty="0"/>
              <a:t>Comprensión de la información y la tecnología</a:t>
            </a:r>
            <a:br>
              <a:rPr lang="es-MX" dirty="0"/>
            </a:b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pic>
        <p:nvPicPr>
          <p:cNvPr id="27" name="Imagen 26">
            <a:extLst>
              <a:ext uri="{FF2B5EF4-FFF2-40B4-BE49-F238E27FC236}">
                <a16:creationId xmlns:a16="http://schemas.microsoft.com/office/drawing/2014/main" id="{0599472E-A74C-3A40-909E-FE0C346A82FF}"/>
              </a:ext>
            </a:extLst>
          </p:cNvPr>
          <p:cNvPicPr>
            <a:picLocks noChangeAspect="1"/>
          </p:cNvPicPr>
          <p:nvPr/>
        </p:nvPicPr>
        <p:blipFill rotWithShape="1">
          <a:blip r:embed="rId3"/>
          <a:srcRect/>
          <a:stretch/>
        </p:blipFill>
        <p:spPr>
          <a:xfrm>
            <a:off x="490422" y="2246570"/>
            <a:ext cx="2761999" cy="3672274"/>
          </a:xfrm>
          <a:prstGeom prst="rect">
            <a:avLst/>
          </a:prstGeom>
        </p:spPr>
      </p:pic>
      <p:sp>
        <p:nvSpPr>
          <p:cNvPr id="28" name="Rectángulo 27">
            <a:extLst>
              <a:ext uri="{FF2B5EF4-FFF2-40B4-BE49-F238E27FC236}">
                <a16:creationId xmlns:a16="http://schemas.microsoft.com/office/drawing/2014/main" id="{A6EB186E-2C60-C94D-9C7D-B1208653B197}"/>
              </a:ext>
            </a:extLst>
          </p:cNvPr>
          <p:cNvSpPr/>
          <p:nvPr/>
        </p:nvSpPr>
        <p:spPr>
          <a:xfrm>
            <a:off x="3547597" y="1572721"/>
            <a:ext cx="8210829" cy="4682116"/>
          </a:xfrm>
          <a:prstGeom prst="rect">
            <a:avLst/>
          </a:prstGeom>
        </p:spPr>
        <p:txBody>
          <a:bodyPr wrap="square">
            <a:spAutoFit/>
          </a:bodyPr>
          <a:lstStyle/>
          <a:p>
            <a:pPr algn="just">
              <a:lnSpc>
                <a:spcPct val="107000"/>
              </a:lnSpc>
              <a:spcAft>
                <a:spcPts val="0"/>
              </a:spcAft>
            </a:pPr>
            <a:endParaRPr lang="es-MX" sz="28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MX" sz="2800" b="1" dirty="0">
                <a:latin typeface="Calibri" panose="020F0502020204030204" pitchFamily="34" charset="0"/>
                <a:ea typeface="Calibri" panose="020F0502020204030204" pitchFamily="34" charset="0"/>
                <a:cs typeface="Times New Roman" panose="02020603050405020304" pitchFamily="18" charset="0"/>
              </a:rPr>
              <a:t>UNIDADES</a:t>
            </a: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0"/>
              </a:spcAft>
              <a:buFont typeface="+mj-lt"/>
              <a:buAutoNum type="arabicPeriod"/>
            </a:pPr>
            <a:r>
              <a:rPr lang="es-MX" sz="2800" dirty="0">
                <a:latin typeface="Calibri" panose="020F0502020204030204" pitchFamily="34" charset="0"/>
                <a:ea typeface="Calibri" panose="020F0502020204030204" pitchFamily="34" charset="0"/>
                <a:cs typeface="Times New Roman" panose="02020603050405020304" pitchFamily="18" charset="0"/>
              </a:rPr>
              <a:t>Tecnología medios y sociedad</a:t>
            </a:r>
          </a:p>
          <a:p>
            <a:pPr marL="457200" indent="-457200" algn="just">
              <a:lnSpc>
                <a:spcPct val="107000"/>
              </a:lnSpc>
              <a:spcAft>
                <a:spcPts val="0"/>
              </a:spcAft>
              <a:buFont typeface="+mj-lt"/>
              <a:buAutoNum type="arabicPeriod"/>
            </a:pP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0"/>
              </a:spcAft>
              <a:buFont typeface="+mj-lt"/>
              <a:buAutoNum type="arabicPeriod"/>
            </a:pPr>
            <a:r>
              <a:rPr lang="es-MX" sz="2800" dirty="0">
                <a:latin typeface="Calibri" panose="020F0502020204030204" pitchFamily="34" charset="0"/>
                <a:ea typeface="Calibri" panose="020F0502020204030204" pitchFamily="34" charset="0"/>
                <a:cs typeface="Times New Roman" panose="02020603050405020304" pitchFamily="18" charset="0"/>
              </a:rPr>
              <a:t>Libertad, Ética responsabilidad social</a:t>
            </a:r>
          </a:p>
          <a:p>
            <a:pPr marL="457200" indent="-457200" algn="just">
              <a:lnSpc>
                <a:spcPct val="107000"/>
              </a:lnSpc>
              <a:spcAft>
                <a:spcPts val="0"/>
              </a:spcAft>
              <a:buFont typeface="+mj-lt"/>
              <a:buAutoNum type="arabicPeriod"/>
            </a:pP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0"/>
              </a:spcAft>
              <a:buFont typeface="+mj-lt"/>
              <a:buAutoNum type="arabicPeriod"/>
            </a:pPr>
            <a:r>
              <a:rPr lang="es-MX" sz="2800" dirty="0">
                <a:latin typeface="Calibri" panose="020F0502020204030204" pitchFamily="34" charset="0"/>
                <a:ea typeface="Calibri" panose="020F0502020204030204" pitchFamily="34" charset="0"/>
                <a:cs typeface="Times New Roman" panose="02020603050405020304" pitchFamily="18" charset="0"/>
              </a:rPr>
              <a:t>Lo que hace noticia: Explorando los criterios</a:t>
            </a:r>
          </a:p>
          <a:p>
            <a:pPr marL="457200" indent="-457200" algn="just">
              <a:lnSpc>
                <a:spcPct val="107000"/>
              </a:lnSpc>
              <a:spcAft>
                <a:spcPts val="0"/>
              </a:spcAft>
              <a:buFont typeface="+mj-lt"/>
              <a:buAutoNum type="arabicPeriod"/>
            </a:pPr>
            <a:endParaRPr lang="es-MX" sz="28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0"/>
              </a:spcAft>
              <a:buFont typeface="+mj-lt"/>
              <a:buAutoNum type="arabicPeriod"/>
            </a:pPr>
            <a:r>
              <a:rPr lang="es-MX" sz="2800" dirty="0">
                <a:latin typeface="Calibri" panose="020F0502020204030204" pitchFamily="34" charset="0"/>
                <a:ea typeface="Calibri" panose="020F0502020204030204" pitchFamily="34" charset="0"/>
                <a:cs typeface="Times New Roman" panose="02020603050405020304" pitchFamily="18" charset="0"/>
              </a:rPr>
              <a:t>El proceso de desarrollo de noticias: más allá del EWS y 1H</a:t>
            </a:r>
          </a:p>
        </p:txBody>
      </p:sp>
      <p:sp>
        <p:nvSpPr>
          <p:cNvPr id="2" name="Rectángulo 1">
            <a:extLst>
              <a:ext uri="{FF2B5EF4-FFF2-40B4-BE49-F238E27FC236}">
                <a16:creationId xmlns:a16="http://schemas.microsoft.com/office/drawing/2014/main" id="{21660A53-23E2-8740-9424-4627C1BE948B}"/>
              </a:ext>
            </a:extLst>
          </p:cNvPr>
          <p:cNvSpPr/>
          <p:nvPr/>
        </p:nvSpPr>
        <p:spPr>
          <a:xfrm>
            <a:off x="490422" y="5979095"/>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https://unesdoc.unesco.org/ark:/48223/pf0000377068</a:t>
            </a:r>
            <a:r>
              <a:rPr lang="es-MX" sz="900" dirty="0"/>
              <a:t> </a:t>
            </a:r>
          </a:p>
        </p:txBody>
      </p:sp>
    </p:spTree>
    <p:extLst>
      <p:ext uri="{BB962C8B-B14F-4D97-AF65-F5344CB8AC3E}">
        <p14:creationId xmlns:p14="http://schemas.microsoft.com/office/powerpoint/2010/main" val="3211466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490422" y="114981"/>
            <a:ext cx="10281200" cy="1867743"/>
          </a:xfrm>
          <a:prstGeom prst="rect">
            <a:avLst/>
          </a:prstGeom>
        </p:spPr>
        <p:txBody>
          <a:bodyPr spcFirstLastPara="1" vert="horz" wrap="square" lIns="121900" tIns="121900" rIns="121900" bIns="121900" rtlCol="0" anchor="t" anchorCtr="0">
            <a:noAutofit/>
          </a:bodyPr>
          <a:lstStyle/>
          <a:p>
            <a:pPr algn="ctr"/>
            <a:r>
              <a:rPr lang="es-MX" dirty="0"/>
              <a:t>Módulo (3)</a:t>
            </a:r>
            <a:br>
              <a:rPr lang="es-MX" dirty="0"/>
            </a:br>
            <a:r>
              <a:rPr lang="es-MX" sz="3200" dirty="0">
                <a:latin typeface="Calibri" panose="020F0502020204030204" pitchFamily="34" charset="0"/>
                <a:cs typeface="Times New Roman" panose="02020603050405020304" pitchFamily="18" charset="0"/>
              </a:rPr>
              <a:t>In</a:t>
            </a:r>
            <a:r>
              <a:rPr lang="es-MX" sz="3200" dirty="0">
                <a:latin typeface="Calibri" panose="020F0502020204030204" pitchFamily="34" charset="0"/>
                <a:cs typeface="Calibri" panose="020F0502020204030204" pitchFamily="34" charset="0"/>
              </a:rPr>
              <a:t>vestigación, ciclo de la información, su tratamiento digital, y propiedad intelectual</a:t>
            </a:r>
            <a:br>
              <a:rPr lang="es-MX" dirty="0"/>
            </a:br>
            <a:br>
              <a:rPr lang="es-MX" sz="2400" dirty="0">
                <a:latin typeface="Calibri" panose="020F0502020204030204" pitchFamily="34" charset="0"/>
                <a:ea typeface="Calibri" panose="020F0502020204030204" pitchFamily="34" charset="0"/>
                <a:cs typeface="Times New Roman" panose="02020603050405020304" pitchFamily="18" charset="0"/>
              </a:rPr>
            </a:br>
            <a:endParaRPr dirty="0"/>
          </a:p>
        </p:txBody>
      </p:sp>
      <p:grpSp>
        <p:nvGrpSpPr>
          <p:cNvPr id="402" name="Google Shape;402;p29"/>
          <p:cNvGrpSpPr/>
          <p:nvPr/>
        </p:nvGrpSpPr>
        <p:grpSpPr>
          <a:xfrm rot="-5400000">
            <a:off x="10090979" y="-1733489"/>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958364" y="-1000684"/>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pic>
        <p:nvPicPr>
          <p:cNvPr id="27" name="Imagen 26">
            <a:extLst>
              <a:ext uri="{FF2B5EF4-FFF2-40B4-BE49-F238E27FC236}">
                <a16:creationId xmlns:a16="http://schemas.microsoft.com/office/drawing/2014/main" id="{5A59B73A-3390-CB42-BB1B-B99A0E87DFFA}"/>
              </a:ext>
            </a:extLst>
          </p:cNvPr>
          <p:cNvPicPr>
            <a:picLocks noChangeAspect="1"/>
          </p:cNvPicPr>
          <p:nvPr/>
        </p:nvPicPr>
        <p:blipFill>
          <a:blip r:embed="rId3"/>
          <a:stretch>
            <a:fillRect/>
          </a:stretch>
        </p:blipFill>
        <p:spPr>
          <a:xfrm>
            <a:off x="490422" y="2299119"/>
            <a:ext cx="2749018" cy="3646656"/>
          </a:xfrm>
          <a:prstGeom prst="rect">
            <a:avLst/>
          </a:prstGeom>
        </p:spPr>
      </p:pic>
      <p:sp>
        <p:nvSpPr>
          <p:cNvPr id="28" name="Marcador de contenido 2">
            <a:extLst>
              <a:ext uri="{FF2B5EF4-FFF2-40B4-BE49-F238E27FC236}">
                <a16:creationId xmlns:a16="http://schemas.microsoft.com/office/drawing/2014/main" id="{2573B527-A0FD-6D47-83B3-34B9066CFE7E}"/>
              </a:ext>
            </a:extLst>
          </p:cNvPr>
          <p:cNvSpPr txBox="1">
            <a:spLocks/>
          </p:cNvSpPr>
          <p:nvPr/>
        </p:nvSpPr>
        <p:spPr>
          <a:xfrm>
            <a:off x="3583172" y="1419370"/>
            <a:ext cx="8571102" cy="5071091"/>
          </a:xfrm>
          <a:prstGeom prst="rect">
            <a:avLst/>
          </a:prstGeom>
        </p:spPr>
        <p:txBody>
          <a:bodyPr spcFirstLastPara="1" vert="horz" wrap="square" lIns="91425" tIns="91425" rIns="91425" bIns="91425" rtlCol="0" anchor="t" anchorCtr="0">
            <a:normAutofit fontScale="92500" lnSpcReduction="20000"/>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0" indent="0">
              <a:lnSpc>
                <a:spcPct val="150000"/>
              </a:lnSpc>
              <a:buFont typeface="Nunito Light"/>
              <a:buNone/>
            </a:pPr>
            <a:endParaRPr lang="es-MX" sz="2800" b="1" dirty="0">
              <a:latin typeface="Calibri" panose="020F0502020204030204" pitchFamily="34" charset="0"/>
              <a:cs typeface="Calibri" panose="020F0502020204030204" pitchFamily="34" charset="0"/>
            </a:endParaRPr>
          </a:p>
          <a:p>
            <a:pPr marL="0" indent="0">
              <a:lnSpc>
                <a:spcPct val="150000"/>
              </a:lnSpc>
              <a:buFont typeface="Nunito Light"/>
              <a:buNone/>
            </a:pPr>
            <a:r>
              <a:rPr lang="es-MX" sz="2800" b="1" dirty="0">
                <a:latin typeface="Calibri" panose="020F0502020204030204" pitchFamily="34" charset="0"/>
                <a:cs typeface="Calibri" panose="020F0502020204030204" pitchFamily="34" charset="0"/>
              </a:rPr>
              <a:t>UNIDADES</a:t>
            </a:r>
          </a:p>
          <a:p>
            <a:pPr marL="0" indent="0">
              <a:lnSpc>
                <a:spcPct val="150000"/>
              </a:lnSpc>
              <a:buFont typeface="Nunito Light"/>
              <a:buNone/>
            </a:pPr>
            <a:r>
              <a:rPr lang="es-MX" sz="2800" dirty="0">
                <a:latin typeface="Calibri" panose="020F0502020204030204" pitchFamily="34" charset="0"/>
                <a:cs typeface="Calibri" panose="020F0502020204030204" pitchFamily="34" charset="0"/>
              </a:rPr>
              <a:t>1: Cómo se construye la información académica y científica</a:t>
            </a:r>
          </a:p>
          <a:p>
            <a:pPr marL="0" indent="0">
              <a:lnSpc>
                <a:spcPct val="150000"/>
              </a:lnSpc>
              <a:buFont typeface="Nunito Light"/>
              <a:buNone/>
            </a:pPr>
            <a:r>
              <a:rPr lang="es-MX" sz="2800" dirty="0">
                <a:latin typeface="Calibri" panose="020F0502020204030204" pitchFamily="34" charset="0"/>
                <a:cs typeface="Calibri" panose="020F0502020204030204" pitchFamily="34" charset="0"/>
              </a:rPr>
              <a:t>2: Búsqueda: Exploración estratégica de información</a:t>
            </a:r>
          </a:p>
          <a:p>
            <a:pPr marL="0" indent="0">
              <a:lnSpc>
                <a:spcPct val="150000"/>
              </a:lnSpc>
              <a:buFont typeface="Nunito Light"/>
              <a:buNone/>
            </a:pPr>
            <a:r>
              <a:rPr lang="es-MX" sz="2800" dirty="0">
                <a:latin typeface="Calibri" panose="020F0502020204030204" pitchFamily="34" charset="0"/>
                <a:cs typeface="Calibri" panose="020F0502020204030204" pitchFamily="34" charset="0"/>
              </a:rPr>
              <a:t>3: Evaluación de la Información académica y científica</a:t>
            </a:r>
          </a:p>
          <a:p>
            <a:pPr marL="0" indent="0">
              <a:lnSpc>
                <a:spcPct val="150000"/>
              </a:lnSpc>
              <a:buFont typeface="Nunito Light"/>
              <a:buNone/>
            </a:pPr>
            <a:r>
              <a:rPr lang="es-MX" sz="2800" dirty="0">
                <a:latin typeface="Calibri" panose="020F0502020204030204" pitchFamily="34" charset="0"/>
                <a:cs typeface="Calibri" panose="020F0502020204030204" pitchFamily="34" charset="0"/>
              </a:rPr>
              <a:t>4: Conceptos y aplicaciones de la alfabetización informacional</a:t>
            </a:r>
          </a:p>
          <a:p>
            <a:pPr marL="0" indent="0">
              <a:lnSpc>
                <a:spcPct val="150000"/>
              </a:lnSpc>
              <a:buFont typeface="Nunito Light"/>
              <a:buNone/>
            </a:pPr>
            <a:r>
              <a:rPr lang="es-MX" sz="2800" dirty="0">
                <a:latin typeface="Calibri" panose="020F0502020204030204" pitchFamily="34" charset="0"/>
                <a:cs typeface="Calibri" panose="020F0502020204030204" pitchFamily="34" charset="0"/>
              </a:rPr>
              <a:t>5: Entornos de aprendizaje y alfabetización informacional</a:t>
            </a:r>
          </a:p>
          <a:p>
            <a:pPr marL="0" indent="0">
              <a:lnSpc>
                <a:spcPct val="150000"/>
              </a:lnSpc>
              <a:buFont typeface="Nunito Light"/>
              <a:buNone/>
            </a:pPr>
            <a:r>
              <a:rPr lang="es-MX" sz="2800" dirty="0">
                <a:latin typeface="Calibri" panose="020F0502020204030204" pitchFamily="34" charset="0"/>
                <a:cs typeface="Calibri" panose="020F0502020204030204" pitchFamily="34" charset="0"/>
              </a:rPr>
              <a:t>6: Más sobre procesamiento de información digital</a:t>
            </a:r>
          </a:p>
          <a:p>
            <a:pPr marL="0" indent="0">
              <a:lnSpc>
                <a:spcPct val="150000"/>
              </a:lnSpc>
              <a:buFont typeface="Nunito Light"/>
              <a:buNone/>
            </a:pPr>
            <a:r>
              <a:rPr lang="es-MX" sz="2800" dirty="0">
                <a:latin typeface="Calibri" panose="020F0502020204030204" pitchFamily="34" charset="0"/>
                <a:cs typeface="Calibri" panose="020F0502020204030204" pitchFamily="34" charset="0"/>
              </a:rPr>
              <a:t>7: Propiedad intelectual y reconocimiento de autoría</a:t>
            </a:r>
          </a:p>
          <a:p>
            <a:endParaRPr lang="es-MX" dirty="0"/>
          </a:p>
        </p:txBody>
      </p:sp>
      <p:sp>
        <p:nvSpPr>
          <p:cNvPr id="2" name="Rectángulo 1">
            <a:extLst>
              <a:ext uri="{FF2B5EF4-FFF2-40B4-BE49-F238E27FC236}">
                <a16:creationId xmlns:a16="http://schemas.microsoft.com/office/drawing/2014/main" id="{4E7A01C8-5752-B14D-8732-E35FD09A9896}"/>
              </a:ext>
            </a:extLst>
          </p:cNvPr>
          <p:cNvSpPr/>
          <p:nvPr/>
        </p:nvSpPr>
        <p:spPr>
          <a:xfrm>
            <a:off x="490422" y="5943243"/>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https://unesdoc.unesco.org/ark:/48223/pf0000377068</a:t>
            </a:r>
            <a:r>
              <a:rPr lang="es-MX" sz="900" dirty="0"/>
              <a:t> </a:t>
            </a:r>
          </a:p>
        </p:txBody>
      </p:sp>
    </p:spTree>
    <p:extLst>
      <p:ext uri="{BB962C8B-B14F-4D97-AF65-F5344CB8AC3E}">
        <p14:creationId xmlns:p14="http://schemas.microsoft.com/office/powerpoint/2010/main" val="749890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185921" y="153170"/>
            <a:ext cx="10841469" cy="2033145"/>
          </a:xfrm>
          <a:prstGeom prst="rect">
            <a:avLst/>
          </a:prstGeom>
        </p:spPr>
        <p:txBody>
          <a:bodyPr spcFirstLastPara="1" vert="horz" wrap="square" lIns="121900" tIns="121900" rIns="121900" bIns="121900" rtlCol="0" anchor="t" anchorCtr="0">
            <a:noAutofit/>
          </a:bodyPr>
          <a:lstStyle/>
          <a:p>
            <a:pPr algn="ctr"/>
            <a:r>
              <a:rPr lang="es-MX" dirty="0"/>
              <a:t>Módulo (4)</a:t>
            </a:r>
            <a:br>
              <a:rPr lang="es-MX" dirty="0"/>
            </a:br>
            <a:r>
              <a:rPr lang="es-MX" sz="3200" dirty="0"/>
              <a:t>Competencias MIL para desinformación y discurso de odio: </a:t>
            </a:r>
            <a:br>
              <a:rPr lang="es-MX" sz="3200" dirty="0"/>
            </a:br>
            <a:r>
              <a:rPr lang="es-MX" sz="3200" dirty="0"/>
              <a:t>En defensa de la búsqueda de la verdad y la paz</a:t>
            </a:r>
            <a:br>
              <a:rPr lang="es-MX" dirty="0"/>
            </a:br>
            <a:br>
              <a:rPr lang="es-MX" dirty="0"/>
            </a:br>
            <a:r>
              <a:rPr lang="es-MX" dirty="0">
                <a:latin typeface="Calibri" panose="020F0502020204030204" pitchFamily="34" charset="0"/>
                <a:cs typeface="Calibri" panose="020F0502020204030204" pitchFamily="34" charset="0"/>
              </a:rPr>
              <a:t> </a:t>
            </a:r>
            <a:endParaRPr sz="3200" dirty="0"/>
          </a:p>
        </p:txBody>
      </p:sp>
      <p:grpSp>
        <p:nvGrpSpPr>
          <p:cNvPr id="402" name="Google Shape;402;p29"/>
          <p:cNvGrpSpPr/>
          <p:nvPr/>
        </p:nvGrpSpPr>
        <p:grpSpPr>
          <a:xfrm rot="-5400000">
            <a:off x="10069876" y="-1947851"/>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792802" y="-1000684"/>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pic>
        <p:nvPicPr>
          <p:cNvPr id="25" name="Imagen 24">
            <a:extLst>
              <a:ext uri="{FF2B5EF4-FFF2-40B4-BE49-F238E27FC236}">
                <a16:creationId xmlns:a16="http://schemas.microsoft.com/office/drawing/2014/main" id="{609A6E83-BB12-3049-A4B2-AAC094A5F8E2}"/>
              </a:ext>
            </a:extLst>
          </p:cNvPr>
          <p:cNvPicPr>
            <a:picLocks noChangeAspect="1"/>
          </p:cNvPicPr>
          <p:nvPr/>
        </p:nvPicPr>
        <p:blipFill>
          <a:blip r:embed="rId3"/>
          <a:stretch>
            <a:fillRect/>
          </a:stretch>
        </p:blipFill>
        <p:spPr>
          <a:xfrm>
            <a:off x="758051" y="2305145"/>
            <a:ext cx="2756425" cy="3677322"/>
          </a:xfrm>
          <a:prstGeom prst="rect">
            <a:avLst/>
          </a:prstGeom>
        </p:spPr>
      </p:pic>
      <p:sp>
        <p:nvSpPr>
          <p:cNvPr id="26" name="Marcador de contenido 2">
            <a:extLst>
              <a:ext uri="{FF2B5EF4-FFF2-40B4-BE49-F238E27FC236}">
                <a16:creationId xmlns:a16="http://schemas.microsoft.com/office/drawing/2014/main" id="{4ED20632-42A9-744E-B8FC-AFFBA5E41B29}"/>
              </a:ext>
            </a:extLst>
          </p:cNvPr>
          <p:cNvSpPr txBox="1">
            <a:spLocks/>
          </p:cNvSpPr>
          <p:nvPr/>
        </p:nvSpPr>
        <p:spPr>
          <a:xfrm>
            <a:off x="3794078" y="2045097"/>
            <a:ext cx="8259524" cy="4202041"/>
          </a:xfrm>
          <a:prstGeom prst="rect">
            <a:avLst/>
          </a:prstGeom>
        </p:spPr>
        <p:txBody>
          <a:bodyPr spcFirstLastPara="1" vert="horz" wrap="square" lIns="91425" tIns="91425" rIns="91425" bIns="91425" rtlCol="0" anchor="t" anchorCtr="0">
            <a:normAutofit fontScale="70000" lnSpcReduction="20000"/>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0" indent="0">
              <a:lnSpc>
                <a:spcPct val="150000"/>
              </a:lnSpc>
              <a:buNone/>
            </a:pPr>
            <a:r>
              <a:rPr lang="es-MX" sz="3300" b="1" dirty="0">
                <a:latin typeface="Calibri" panose="020F0502020204030204" pitchFamily="34" charset="0"/>
                <a:cs typeface="Calibri" panose="020F0502020204030204" pitchFamily="34" charset="0"/>
              </a:rPr>
              <a:t>UNIDADES</a:t>
            </a:r>
          </a:p>
          <a:p>
            <a:pPr marL="514350" indent="-514350">
              <a:lnSpc>
                <a:spcPct val="150000"/>
              </a:lnSpc>
              <a:buFont typeface="+mj-lt"/>
              <a:buAutoNum type="arabicPeriod"/>
            </a:pPr>
            <a:r>
              <a:rPr lang="es-MX" sz="3400" dirty="0">
                <a:latin typeface="Calibri" panose="020F0502020204030204" pitchFamily="34" charset="0"/>
                <a:cs typeface="Calibri" panose="020F0502020204030204" pitchFamily="34" charset="0"/>
              </a:rPr>
              <a:t>La verdad importa</a:t>
            </a:r>
          </a:p>
          <a:p>
            <a:pPr marL="514350" indent="-514350">
              <a:lnSpc>
                <a:spcPct val="150000"/>
              </a:lnSpc>
              <a:buFont typeface="+mj-lt"/>
              <a:buAutoNum type="arabicPeriod"/>
            </a:pPr>
            <a:r>
              <a:rPr lang="es-MX" sz="3400" dirty="0">
                <a:latin typeface="Calibri" panose="020F0502020204030204" pitchFamily="34" charset="0"/>
                <a:cs typeface="Calibri" panose="020F0502020204030204" pitchFamily="34" charset="0"/>
              </a:rPr>
              <a:t>El ecosistema de la desinformación y la desinformación</a:t>
            </a:r>
          </a:p>
          <a:p>
            <a:pPr marL="514350" indent="-514350">
              <a:lnSpc>
                <a:spcPct val="150000"/>
              </a:lnSpc>
              <a:buFont typeface="+mj-lt"/>
              <a:buAutoNum type="arabicPeriod"/>
            </a:pPr>
            <a:r>
              <a:rPr lang="es-MX" sz="3400" dirty="0">
                <a:latin typeface="Calibri" panose="020F0502020204030204" pitchFamily="34" charset="0"/>
                <a:cs typeface="Calibri" panose="020F0502020204030204" pitchFamily="34" charset="0"/>
              </a:rPr>
              <a:t>Medios y desinformación</a:t>
            </a:r>
          </a:p>
          <a:p>
            <a:pPr marL="514350" indent="-514350">
              <a:lnSpc>
                <a:spcPct val="150000"/>
              </a:lnSpc>
              <a:buFont typeface="+mj-lt"/>
              <a:buAutoNum type="arabicPeriod"/>
            </a:pPr>
            <a:r>
              <a:rPr lang="es-MX" sz="3400" dirty="0">
                <a:latin typeface="Calibri" panose="020F0502020204030204" pitchFamily="34" charset="0"/>
                <a:cs typeface="Calibri" panose="020F0502020204030204" pitchFamily="34" charset="0"/>
              </a:rPr>
              <a:t>Impactos del contenido falso y engañoso en las personas y la sociedad</a:t>
            </a:r>
          </a:p>
          <a:p>
            <a:pPr marL="514350" indent="-514350">
              <a:lnSpc>
                <a:spcPct val="150000"/>
              </a:lnSpc>
              <a:buFont typeface="+mj-lt"/>
              <a:buAutoNum type="arabicPeriod"/>
            </a:pPr>
            <a:r>
              <a:rPr lang="es-MX" sz="3400" dirty="0">
                <a:latin typeface="Calibri" panose="020F0502020204030204" pitchFamily="34" charset="0"/>
                <a:cs typeface="Calibri" panose="020F0502020204030204" pitchFamily="34" charset="0"/>
              </a:rPr>
              <a:t>Desinformación sobre alfabetización mediática e informacional</a:t>
            </a:r>
          </a:p>
          <a:p>
            <a:pPr marL="0" indent="0">
              <a:buFont typeface="Nunito Light"/>
              <a:buNone/>
            </a:pPr>
            <a:endParaRPr lang="es-MX" dirty="0"/>
          </a:p>
        </p:txBody>
      </p:sp>
      <p:sp>
        <p:nvSpPr>
          <p:cNvPr id="3" name="Rectángulo 2">
            <a:extLst>
              <a:ext uri="{FF2B5EF4-FFF2-40B4-BE49-F238E27FC236}">
                <a16:creationId xmlns:a16="http://schemas.microsoft.com/office/drawing/2014/main" id="{7A8249EC-F15D-3340-A0A6-8B91A4CF0B54}"/>
              </a:ext>
            </a:extLst>
          </p:cNvPr>
          <p:cNvSpPr/>
          <p:nvPr/>
        </p:nvSpPr>
        <p:spPr>
          <a:xfrm>
            <a:off x="758051" y="6005498"/>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https://unesdoc.unesco.org/ark:/48223/pf0000377068</a:t>
            </a:r>
            <a:r>
              <a:rPr lang="es-MX" sz="900" dirty="0"/>
              <a:t> </a:t>
            </a:r>
          </a:p>
        </p:txBody>
      </p:sp>
    </p:spTree>
    <p:extLst>
      <p:ext uri="{BB962C8B-B14F-4D97-AF65-F5344CB8AC3E}">
        <p14:creationId xmlns:p14="http://schemas.microsoft.com/office/powerpoint/2010/main" val="955286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758051" y="367531"/>
            <a:ext cx="10281200" cy="1520353"/>
          </a:xfrm>
          <a:prstGeom prst="rect">
            <a:avLst/>
          </a:prstGeom>
        </p:spPr>
        <p:txBody>
          <a:bodyPr spcFirstLastPara="1" vert="horz" wrap="square" lIns="121900" tIns="121900" rIns="121900" bIns="121900" rtlCol="0" anchor="t" anchorCtr="0">
            <a:noAutofit/>
          </a:bodyPr>
          <a:lstStyle/>
          <a:p>
            <a:pPr algn="ctr"/>
            <a:r>
              <a:rPr lang="es-MX" dirty="0"/>
              <a:t>Módulo (5)</a:t>
            </a:r>
            <a:br>
              <a:rPr lang="es-MX" dirty="0"/>
            </a:br>
            <a:r>
              <a:rPr lang="es-MX" sz="4000" dirty="0"/>
              <a:t>Audiencias como ciudadanos</a:t>
            </a:r>
            <a:br>
              <a:rPr lang="es-MX" dirty="0"/>
            </a:br>
            <a:r>
              <a:rPr lang="es-MX" sz="3200" dirty="0"/>
              <a:t> </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pic>
        <p:nvPicPr>
          <p:cNvPr id="27" name="Imagen 26">
            <a:extLst>
              <a:ext uri="{FF2B5EF4-FFF2-40B4-BE49-F238E27FC236}">
                <a16:creationId xmlns:a16="http://schemas.microsoft.com/office/drawing/2014/main" id="{C74656DB-F41A-B949-B3D8-374AE00289DF}"/>
              </a:ext>
            </a:extLst>
          </p:cNvPr>
          <p:cNvPicPr>
            <a:picLocks noChangeAspect="1"/>
          </p:cNvPicPr>
          <p:nvPr/>
        </p:nvPicPr>
        <p:blipFill>
          <a:blip r:embed="rId3"/>
          <a:stretch>
            <a:fillRect/>
          </a:stretch>
        </p:blipFill>
        <p:spPr>
          <a:xfrm>
            <a:off x="581192" y="2254081"/>
            <a:ext cx="2856567" cy="3780559"/>
          </a:xfrm>
          <a:prstGeom prst="rect">
            <a:avLst/>
          </a:prstGeom>
        </p:spPr>
      </p:pic>
      <p:sp>
        <p:nvSpPr>
          <p:cNvPr id="28" name="CuadroTexto 27">
            <a:extLst>
              <a:ext uri="{FF2B5EF4-FFF2-40B4-BE49-F238E27FC236}">
                <a16:creationId xmlns:a16="http://schemas.microsoft.com/office/drawing/2014/main" id="{AE4C71F8-F4EB-2F4E-879F-FBDEA8C9E549}"/>
              </a:ext>
            </a:extLst>
          </p:cNvPr>
          <p:cNvSpPr txBox="1"/>
          <p:nvPr/>
        </p:nvSpPr>
        <p:spPr>
          <a:xfrm>
            <a:off x="3976256" y="1932319"/>
            <a:ext cx="7317344" cy="4247317"/>
          </a:xfrm>
          <a:prstGeom prst="rect">
            <a:avLst/>
          </a:prstGeom>
          <a:noFill/>
        </p:spPr>
        <p:txBody>
          <a:bodyPr wrap="square" rtlCol="0">
            <a:spAutoFit/>
          </a:bodyPr>
          <a:lstStyle/>
          <a:p>
            <a:pPr>
              <a:lnSpc>
                <a:spcPct val="150000"/>
              </a:lnSpc>
            </a:pPr>
            <a:r>
              <a:rPr lang="es-MX" sz="2800" b="1" dirty="0">
                <a:latin typeface="Calibri" panose="020F0502020204030204" pitchFamily="34" charset="0"/>
                <a:cs typeface="Calibri" panose="020F0502020204030204" pitchFamily="34" charset="0"/>
              </a:rPr>
              <a:t>UNIDADES</a:t>
            </a:r>
          </a:p>
          <a:p>
            <a:pPr>
              <a:lnSpc>
                <a:spcPct val="150000"/>
              </a:lnSpc>
            </a:pPr>
            <a:r>
              <a:rPr lang="es-MX" sz="2800" dirty="0">
                <a:latin typeface="Calibri" panose="020F0502020204030204" pitchFamily="34" charset="0"/>
                <a:cs typeface="Calibri" panose="020F0502020204030204" pitchFamily="34" charset="0"/>
              </a:rPr>
              <a:t>1: Entendiendo la ciudadanía blobal</a:t>
            </a:r>
          </a:p>
          <a:p>
            <a:pPr>
              <a:lnSpc>
                <a:spcPct val="150000"/>
              </a:lnSpc>
            </a:pPr>
            <a:r>
              <a:rPr lang="es-MX" sz="2800" dirty="0">
                <a:latin typeface="Calibri" panose="020F0502020204030204" pitchFamily="34" charset="0"/>
                <a:cs typeface="Calibri" panose="020F0502020204030204" pitchFamily="34" charset="0"/>
              </a:rPr>
              <a:t>2: Audiencia contextos nacionales y globales</a:t>
            </a:r>
          </a:p>
          <a:p>
            <a:pPr>
              <a:lnSpc>
                <a:spcPct val="150000"/>
              </a:lnSpc>
            </a:pPr>
            <a:r>
              <a:rPr lang="es-MX" sz="2800" dirty="0">
                <a:latin typeface="Calibri" panose="020F0502020204030204" pitchFamily="34" charset="0"/>
                <a:cs typeface="Calibri" panose="020F0502020204030204" pitchFamily="34" charset="0"/>
              </a:rPr>
              <a:t>3: MIL, medios digitales y compromiso cívico</a:t>
            </a:r>
          </a:p>
          <a:p>
            <a:pPr>
              <a:lnSpc>
                <a:spcPct val="150000"/>
              </a:lnSpc>
            </a:pPr>
            <a:r>
              <a:rPr lang="es-MX" sz="2800" dirty="0">
                <a:latin typeface="Calibri" panose="020F0502020204030204" pitchFamily="34" charset="0"/>
                <a:cs typeface="Calibri" panose="020F0502020204030204" pitchFamily="34" charset="0"/>
              </a:rPr>
              <a:t>4: Información ciudadana y periodismo ciudadano</a:t>
            </a:r>
          </a:p>
          <a:p>
            <a:endParaRPr lang="es-MX" dirty="0"/>
          </a:p>
        </p:txBody>
      </p:sp>
      <p:sp>
        <p:nvSpPr>
          <p:cNvPr id="2" name="Rectángulo 1">
            <a:extLst>
              <a:ext uri="{FF2B5EF4-FFF2-40B4-BE49-F238E27FC236}">
                <a16:creationId xmlns:a16="http://schemas.microsoft.com/office/drawing/2014/main" id="{51AD5CE7-7ACD-7C46-9194-CBE4BE0F8156}"/>
              </a:ext>
            </a:extLst>
          </p:cNvPr>
          <p:cNvSpPr/>
          <p:nvPr/>
        </p:nvSpPr>
        <p:spPr>
          <a:xfrm>
            <a:off x="581192" y="6102402"/>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https://unesdoc.unesco.org/ark:/48223/pf0000377068</a:t>
            </a:r>
            <a:r>
              <a:rPr lang="es-MX" sz="900" dirty="0"/>
              <a:t> </a:t>
            </a:r>
          </a:p>
        </p:txBody>
      </p:sp>
    </p:spTree>
    <p:extLst>
      <p:ext uri="{BB962C8B-B14F-4D97-AF65-F5344CB8AC3E}">
        <p14:creationId xmlns:p14="http://schemas.microsoft.com/office/powerpoint/2010/main" val="1889047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758051" y="240236"/>
            <a:ext cx="10281200" cy="763600"/>
          </a:xfrm>
          <a:prstGeom prst="rect">
            <a:avLst/>
          </a:prstGeom>
        </p:spPr>
        <p:txBody>
          <a:bodyPr spcFirstLastPara="1" vert="horz" wrap="square" lIns="121900" tIns="121900" rIns="121900" bIns="121900" rtlCol="0" anchor="t" anchorCtr="0">
            <a:noAutofit/>
          </a:bodyPr>
          <a:lstStyle/>
          <a:p>
            <a:pPr algn="ctr"/>
            <a:r>
              <a:rPr lang="es-MX" dirty="0"/>
              <a:t>Módulo (6)</a:t>
            </a:r>
            <a:br>
              <a:rPr lang="es-MX" dirty="0"/>
            </a:br>
            <a:r>
              <a:rPr lang="es-MX" sz="3200" dirty="0"/>
              <a:t> Representación en los medios y la información: </a:t>
            </a:r>
            <a:br>
              <a:rPr lang="es-MX" sz="3200" dirty="0"/>
            </a:br>
            <a:r>
              <a:rPr lang="es-MX" sz="3200" dirty="0"/>
              <a:t>destacando la igualdad de género</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pic>
        <p:nvPicPr>
          <p:cNvPr id="25" name="Marcador de contenido 3">
            <a:extLst>
              <a:ext uri="{FF2B5EF4-FFF2-40B4-BE49-F238E27FC236}">
                <a16:creationId xmlns:a16="http://schemas.microsoft.com/office/drawing/2014/main" id="{889D3F29-9E11-5249-A561-AEA00572DFE1}"/>
              </a:ext>
            </a:extLst>
          </p:cNvPr>
          <p:cNvPicPr>
            <a:picLocks noChangeAspect="1"/>
          </p:cNvPicPr>
          <p:nvPr/>
        </p:nvPicPr>
        <p:blipFill>
          <a:blip r:embed="rId3"/>
          <a:stretch>
            <a:fillRect/>
          </a:stretch>
        </p:blipFill>
        <p:spPr>
          <a:xfrm>
            <a:off x="757015" y="2245021"/>
            <a:ext cx="2746082" cy="3678238"/>
          </a:xfrm>
          <a:prstGeom prst="rect">
            <a:avLst/>
          </a:prstGeom>
        </p:spPr>
      </p:pic>
      <p:sp>
        <p:nvSpPr>
          <p:cNvPr id="26" name="CuadroTexto 25">
            <a:extLst>
              <a:ext uri="{FF2B5EF4-FFF2-40B4-BE49-F238E27FC236}">
                <a16:creationId xmlns:a16="http://schemas.microsoft.com/office/drawing/2014/main" id="{240CFD2F-BFD5-624C-9602-1FFEAF45A0B4}"/>
              </a:ext>
            </a:extLst>
          </p:cNvPr>
          <p:cNvSpPr txBox="1"/>
          <p:nvPr/>
        </p:nvSpPr>
        <p:spPr>
          <a:xfrm>
            <a:off x="3715748" y="2041841"/>
            <a:ext cx="8434554" cy="4893647"/>
          </a:xfrm>
          <a:prstGeom prst="rect">
            <a:avLst/>
          </a:prstGeom>
          <a:noFill/>
        </p:spPr>
        <p:txBody>
          <a:bodyPr wrap="square" rtlCol="0">
            <a:spAutoFit/>
          </a:bodyPr>
          <a:lstStyle/>
          <a:p>
            <a:pPr>
              <a:lnSpc>
                <a:spcPct val="150000"/>
              </a:lnSpc>
            </a:pPr>
            <a:r>
              <a:rPr lang="es-MX" sz="2800" dirty="0">
                <a:latin typeface="Calibri" panose="020F0502020204030204" pitchFamily="34" charset="0"/>
                <a:cs typeface="Calibri" panose="020F0502020204030204" pitchFamily="34" charset="0"/>
              </a:rPr>
              <a:t>UNIDADES</a:t>
            </a:r>
          </a:p>
          <a:p>
            <a:pPr marL="514350" indent="-514350">
              <a:lnSpc>
                <a:spcPct val="150000"/>
              </a:lnSpc>
              <a:buFont typeface="+mj-lt"/>
              <a:buAutoNum type="arabicPeriod"/>
            </a:pPr>
            <a:r>
              <a:rPr lang="es-MX" sz="2800" dirty="0">
                <a:latin typeface="Calibri" panose="020F0502020204030204" pitchFamily="34" charset="0"/>
                <a:cs typeface="Calibri" panose="020F0502020204030204" pitchFamily="34" charset="0"/>
              </a:rPr>
              <a:t>El Concepto de representación</a:t>
            </a:r>
          </a:p>
          <a:p>
            <a:pPr marL="514350" indent="-514350">
              <a:lnSpc>
                <a:spcPct val="150000"/>
              </a:lnSpc>
              <a:buFont typeface="+mj-lt"/>
              <a:buAutoNum type="arabicPeriod"/>
            </a:pPr>
            <a:r>
              <a:rPr lang="es-MX" sz="2800" dirty="0">
                <a:latin typeface="Calibri" panose="020F0502020204030204" pitchFamily="34" charset="0"/>
                <a:cs typeface="Calibri" panose="020F0502020204030204" pitchFamily="34" charset="0"/>
              </a:rPr>
              <a:t>Reportajes de noticias y el poder de la imagen</a:t>
            </a:r>
          </a:p>
          <a:p>
            <a:pPr marL="514350" indent="-514350">
              <a:lnSpc>
                <a:spcPct val="150000"/>
              </a:lnSpc>
              <a:buFont typeface="+mj-lt"/>
              <a:buAutoNum type="arabicPeriod"/>
            </a:pPr>
            <a:r>
              <a:rPr lang="es-MX" sz="2800" dirty="0">
                <a:latin typeface="Calibri" panose="020F0502020204030204" pitchFamily="34" charset="0"/>
                <a:cs typeface="Calibri" panose="020F0502020204030204" pitchFamily="34" charset="0"/>
              </a:rPr>
              <a:t>Códigos Institucionales sobre diversidad y representatividad</a:t>
            </a:r>
          </a:p>
          <a:p>
            <a:pPr marL="514350" indent="-514350">
              <a:lnSpc>
                <a:spcPct val="150000"/>
              </a:lnSpc>
              <a:buFont typeface="+mj-lt"/>
              <a:buAutoNum type="arabicPeriod"/>
            </a:pPr>
            <a:r>
              <a:rPr lang="es-MX" sz="2800" dirty="0">
                <a:latin typeface="Calibri" panose="020F0502020204030204" pitchFamily="34" charset="0"/>
                <a:cs typeface="Calibri" panose="020F0502020204030204" pitchFamily="34" charset="0"/>
              </a:rPr>
              <a:t>Televisión, cine y publicaciones impresas</a:t>
            </a:r>
          </a:p>
          <a:p>
            <a:pPr marL="514350" indent="-514350">
              <a:lnSpc>
                <a:spcPct val="150000"/>
              </a:lnSpc>
              <a:buFont typeface="+mj-lt"/>
              <a:buAutoNum type="arabicPeriod"/>
            </a:pPr>
            <a:r>
              <a:rPr lang="es-MX" sz="2800" dirty="0">
                <a:latin typeface="Calibri" panose="020F0502020204030204" pitchFamily="34" charset="0"/>
                <a:cs typeface="Calibri" panose="020F0502020204030204" pitchFamily="34" charset="0"/>
              </a:rPr>
              <a:t>Representación y videos musicales</a:t>
            </a:r>
          </a:p>
          <a:p>
            <a:endParaRPr lang="es-MX" dirty="0"/>
          </a:p>
        </p:txBody>
      </p:sp>
      <p:sp>
        <p:nvSpPr>
          <p:cNvPr id="29" name="Rectángulo 28">
            <a:extLst>
              <a:ext uri="{FF2B5EF4-FFF2-40B4-BE49-F238E27FC236}">
                <a16:creationId xmlns:a16="http://schemas.microsoft.com/office/drawing/2014/main" id="{B1BF7AB1-6F91-7546-9457-593065A6F5CC}"/>
              </a:ext>
            </a:extLst>
          </p:cNvPr>
          <p:cNvSpPr/>
          <p:nvPr/>
        </p:nvSpPr>
        <p:spPr>
          <a:xfrm>
            <a:off x="713551" y="5923259"/>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https://unesdoc.unesco.org/ark:/48223/pf0000377068</a:t>
            </a:r>
            <a:r>
              <a:rPr lang="es-MX" sz="900" dirty="0"/>
              <a:t> </a:t>
            </a:r>
          </a:p>
        </p:txBody>
      </p:sp>
    </p:spTree>
    <p:extLst>
      <p:ext uri="{BB962C8B-B14F-4D97-AF65-F5344CB8AC3E}">
        <p14:creationId xmlns:p14="http://schemas.microsoft.com/office/powerpoint/2010/main" val="4248343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1143851" y="245428"/>
            <a:ext cx="9313314" cy="763600"/>
          </a:xfrm>
          <a:prstGeom prst="rect">
            <a:avLst/>
          </a:prstGeom>
        </p:spPr>
        <p:txBody>
          <a:bodyPr spcFirstLastPara="1" vert="horz" wrap="square" lIns="121900" tIns="121900" rIns="121900" bIns="121900" rtlCol="0" anchor="t" anchorCtr="0">
            <a:noAutofit/>
          </a:bodyPr>
          <a:lstStyle/>
          <a:p>
            <a:pPr algn="ctr"/>
            <a:r>
              <a:rPr lang="es-MX" dirty="0"/>
              <a:t>Módulo (7)</a:t>
            </a:r>
            <a:br>
              <a:rPr lang="es-MX" dirty="0"/>
            </a:br>
            <a:r>
              <a:rPr lang="es-MX" sz="3200" dirty="0"/>
              <a:t> </a:t>
            </a:r>
            <a:r>
              <a:rPr lang="es-ES" sz="3200" dirty="0"/>
              <a:t>Cómo los medios y la tecnología influyen en el contenido</a:t>
            </a:r>
            <a:endParaRPr sz="3200"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6" name="CuadroTexto 25">
            <a:extLst>
              <a:ext uri="{FF2B5EF4-FFF2-40B4-BE49-F238E27FC236}">
                <a16:creationId xmlns:a16="http://schemas.microsoft.com/office/drawing/2014/main" id="{240CFD2F-BFD5-624C-9602-1FFEAF45A0B4}"/>
              </a:ext>
            </a:extLst>
          </p:cNvPr>
          <p:cNvSpPr txBox="1"/>
          <p:nvPr/>
        </p:nvSpPr>
        <p:spPr>
          <a:xfrm>
            <a:off x="4173000" y="1779593"/>
            <a:ext cx="8434554" cy="5539978"/>
          </a:xfrm>
          <a:prstGeom prst="rect">
            <a:avLst/>
          </a:prstGeom>
          <a:noFill/>
        </p:spPr>
        <p:txBody>
          <a:bodyPr wrap="square" rtlCol="0">
            <a:spAutoFit/>
          </a:bodyPr>
          <a:lstStyle/>
          <a:p>
            <a:pPr>
              <a:lnSpc>
                <a:spcPct val="150000"/>
              </a:lnSpc>
            </a:pPr>
            <a:r>
              <a:rPr lang="es-MX" sz="2800" b="1" dirty="0">
                <a:latin typeface="Calibri" panose="020F0502020204030204" pitchFamily="34" charset="0"/>
                <a:cs typeface="Calibri" panose="020F0502020204030204" pitchFamily="34" charset="0"/>
              </a:rPr>
              <a:t>UNIDADES</a:t>
            </a:r>
          </a:p>
          <a:p>
            <a:pPr marL="514350" indent="-514350">
              <a:lnSpc>
                <a:spcPct val="150000"/>
              </a:lnSpc>
              <a:buFont typeface="+mj-lt"/>
              <a:buAutoNum type="arabicPeriod"/>
            </a:pPr>
            <a:r>
              <a:rPr lang="es-ES" sz="2800" dirty="0"/>
              <a:t>Lectura de medios y textos informativos.</a:t>
            </a:r>
          </a:p>
          <a:p>
            <a:pPr marL="514350" indent="-514350">
              <a:lnSpc>
                <a:spcPct val="150000"/>
              </a:lnSpc>
              <a:buFont typeface="+mj-lt"/>
              <a:buAutoNum type="arabicPeriod"/>
            </a:pPr>
            <a:r>
              <a:rPr lang="es-ES" sz="2800" dirty="0"/>
              <a:t>El medio y el mensaje: impresión y difusión de noticias.</a:t>
            </a:r>
          </a:p>
          <a:p>
            <a:pPr marL="514350" indent="-514350">
              <a:lnSpc>
                <a:spcPct val="150000"/>
              </a:lnSpc>
              <a:buFont typeface="+mj-lt"/>
              <a:buAutoNum type="arabicPeriod"/>
            </a:pPr>
            <a:r>
              <a:rPr lang="es-ES" sz="2800" dirty="0"/>
              <a:t>Géneros cinematográficos y narrativa.</a:t>
            </a:r>
          </a:p>
          <a:p>
            <a:pPr marL="514350" indent="-514350">
              <a:lnSpc>
                <a:spcPct val="150000"/>
              </a:lnSpc>
              <a:buFont typeface="+mj-lt"/>
              <a:buAutoNum type="arabicPeriod"/>
            </a:pPr>
            <a:r>
              <a:rPr lang="es-ES" sz="2800" dirty="0"/>
              <a:t>Comunicación en plataformas digitales de redes sociales.</a:t>
            </a:r>
          </a:p>
          <a:p>
            <a:pPr marL="514350" indent="-514350">
              <a:lnSpc>
                <a:spcPct val="150000"/>
              </a:lnSpc>
              <a:buFont typeface="+mj-lt"/>
              <a:buAutoNum type="arabicPeriod"/>
            </a:pPr>
            <a:endParaRPr lang="es-MX" sz="2800" dirty="0">
              <a:latin typeface="Calibri" panose="020F0502020204030204" pitchFamily="34" charset="0"/>
              <a:cs typeface="Calibri" panose="020F0502020204030204" pitchFamily="34" charset="0"/>
            </a:endParaRPr>
          </a:p>
          <a:p>
            <a:endParaRPr lang="es-MX" dirty="0"/>
          </a:p>
        </p:txBody>
      </p:sp>
      <p:pic>
        <p:nvPicPr>
          <p:cNvPr id="5" name="Imagen 4">
            <a:extLst>
              <a:ext uri="{FF2B5EF4-FFF2-40B4-BE49-F238E27FC236}">
                <a16:creationId xmlns:a16="http://schemas.microsoft.com/office/drawing/2014/main" id="{E26594E6-2A68-1549-827C-6D941430D71B}"/>
              </a:ext>
            </a:extLst>
          </p:cNvPr>
          <p:cNvPicPr>
            <a:picLocks noChangeAspect="1"/>
          </p:cNvPicPr>
          <p:nvPr/>
        </p:nvPicPr>
        <p:blipFill>
          <a:blip r:embed="rId3"/>
          <a:stretch>
            <a:fillRect/>
          </a:stretch>
        </p:blipFill>
        <p:spPr>
          <a:xfrm>
            <a:off x="1247252" y="1779593"/>
            <a:ext cx="2925748" cy="3996402"/>
          </a:xfrm>
          <a:prstGeom prst="rect">
            <a:avLst/>
          </a:prstGeom>
        </p:spPr>
      </p:pic>
      <p:sp>
        <p:nvSpPr>
          <p:cNvPr id="30" name="Rectángulo 29">
            <a:extLst>
              <a:ext uri="{FF2B5EF4-FFF2-40B4-BE49-F238E27FC236}">
                <a16:creationId xmlns:a16="http://schemas.microsoft.com/office/drawing/2014/main" id="{3F875001-3CEE-C849-8515-B443F0CF2A0C}"/>
              </a:ext>
            </a:extLst>
          </p:cNvPr>
          <p:cNvSpPr/>
          <p:nvPr/>
        </p:nvSpPr>
        <p:spPr>
          <a:xfrm>
            <a:off x="1002651" y="5775995"/>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https://unesdoc.unesco.org/ark:/48223/pf0000377068</a:t>
            </a:r>
            <a:r>
              <a:rPr lang="es-MX" sz="900" dirty="0"/>
              <a:t> </a:t>
            </a:r>
          </a:p>
        </p:txBody>
      </p:sp>
    </p:spTree>
    <p:extLst>
      <p:ext uri="{BB962C8B-B14F-4D97-AF65-F5344CB8AC3E}">
        <p14:creationId xmlns:p14="http://schemas.microsoft.com/office/powerpoint/2010/main" val="920078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758051" y="380235"/>
            <a:ext cx="10281200" cy="763600"/>
          </a:xfrm>
          <a:prstGeom prst="rect">
            <a:avLst/>
          </a:prstGeom>
        </p:spPr>
        <p:txBody>
          <a:bodyPr spcFirstLastPara="1" vert="horz" wrap="square" lIns="121900" tIns="121900" rIns="121900" bIns="121900" rtlCol="0" anchor="t" anchorCtr="0">
            <a:noAutofit/>
          </a:bodyPr>
          <a:lstStyle/>
          <a:p>
            <a:pPr algn="ctr"/>
            <a:r>
              <a:rPr lang="es-MX" dirty="0"/>
              <a:t>Módulo (8)</a:t>
            </a:r>
            <a:br>
              <a:rPr lang="es-MX" dirty="0"/>
            </a:br>
            <a:r>
              <a:rPr lang="es-MX" sz="3200" dirty="0"/>
              <a:t> </a:t>
            </a:r>
            <a:r>
              <a:rPr lang="es-MX" dirty="0"/>
              <a:t>Privacidad, Protección de Datos </a:t>
            </a:r>
            <a:br>
              <a:rPr lang="es-MX" dirty="0">
                <a:latin typeface="Calibri" panose="020F0502020204030204" pitchFamily="34" charset="0"/>
                <a:cs typeface="Calibri" panose="020F0502020204030204" pitchFamily="34" charset="0"/>
              </a:rPr>
            </a:br>
            <a:br>
              <a:rPr lang="es-MX" dirty="0"/>
            </a:b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9" name="Rectángulo 28">
            <a:extLst>
              <a:ext uri="{FF2B5EF4-FFF2-40B4-BE49-F238E27FC236}">
                <a16:creationId xmlns:a16="http://schemas.microsoft.com/office/drawing/2014/main" id="{B1BF7AB1-6F91-7546-9457-593065A6F5CC}"/>
              </a:ext>
            </a:extLst>
          </p:cNvPr>
          <p:cNvSpPr/>
          <p:nvPr/>
        </p:nvSpPr>
        <p:spPr>
          <a:xfrm>
            <a:off x="713551" y="5923259"/>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https://unesdoc.unesco.org/ark:/48223/pf0000377068</a:t>
            </a:r>
            <a:r>
              <a:rPr lang="es-MX" sz="900" dirty="0"/>
              <a:t> </a:t>
            </a:r>
          </a:p>
        </p:txBody>
      </p:sp>
      <p:pic>
        <p:nvPicPr>
          <p:cNvPr id="30" name="Imagen 29">
            <a:extLst>
              <a:ext uri="{FF2B5EF4-FFF2-40B4-BE49-F238E27FC236}">
                <a16:creationId xmlns:a16="http://schemas.microsoft.com/office/drawing/2014/main" id="{75F4651C-55E1-224F-B111-91C8606BA9FE}"/>
              </a:ext>
            </a:extLst>
          </p:cNvPr>
          <p:cNvPicPr>
            <a:picLocks noChangeAspect="1"/>
          </p:cNvPicPr>
          <p:nvPr/>
        </p:nvPicPr>
        <p:blipFill>
          <a:blip r:embed="rId4"/>
          <a:stretch>
            <a:fillRect/>
          </a:stretch>
        </p:blipFill>
        <p:spPr>
          <a:xfrm>
            <a:off x="703263" y="2228751"/>
            <a:ext cx="2767728" cy="3694508"/>
          </a:xfrm>
          <a:prstGeom prst="rect">
            <a:avLst/>
          </a:prstGeom>
        </p:spPr>
      </p:pic>
      <p:sp>
        <p:nvSpPr>
          <p:cNvPr id="31" name="Marcador de contenido 2">
            <a:extLst>
              <a:ext uri="{FF2B5EF4-FFF2-40B4-BE49-F238E27FC236}">
                <a16:creationId xmlns:a16="http://schemas.microsoft.com/office/drawing/2014/main" id="{B89A98D2-2D94-BD44-8927-017D6BA2961E}"/>
              </a:ext>
            </a:extLst>
          </p:cNvPr>
          <p:cNvSpPr txBox="1">
            <a:spLocks/>
          </p:cNvSpPr>
          <p:nvPr/>
        </p:nvSpPr>
        <p:spPr>
          <a:xfrm>
            <a:off x="3732029" y="2196701"/>
            <a:ext cx="7442844" cy="3678303"/>
          </a:xfrm>
          <a:prstGeom prst="rect">
            <a:avLst/>
          </a:prstGeom>
        </p:spPr>
        <p:txBody>
          <a:bodyPr spcFirstLastPara="1" vert="horz" wrap="square" lIns="91425" tIns="91425" rIns="91425" bIns="91425" rtlCol="0" anchor="t" anchorCtr="0">
            <a:noAutofit/>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0" indent="0">
              <a:lnSpc>
                <a:spcPct val="150000"/>
              </a:lnSpc>
              <a:buFont typeface="Nunito Light"/>
              <a:buNone/>
            </a:pPr>
            <a:r>
              <a:rPr lang="es-MX" sz="2800" b="1" dirty="0">
                <a:latin typeface="Calibri" panose="020F0502020204030204" pitchFamily="34" charset="0"/>
                <a:cs typeface="Calibri" panose="020F0502020204030204" pitchFamily="34" charset="0"/>
              </a:rPr>
              <a:t>UNIDADES</a:t>
            </a:r>
          </a:p>
          <a:p>
            <a:pPr marL="514350" indent="-514350">
              <a:lnSpc>
                <a:spcPct val="150000"/>
              </a:lnSpc>
              <a:buFont typeface="+mj-lt"/>
              <a:buAutoNum type="arabicPeriod"/>
            </a:pPr>
            <a:r>
              <a:rPr lang="es-MX" sz="2800" dirty="0">
                <a:latin typeface="Calibri" panose="020F0502020204030204" pitchFamily="34" charset="0"/>
                <a:cs typeface="Calibri" panose="020F0502020204030204" pitchFamily="34" charset="0"/>
              </a:rPr>
              <a:t>Comprender la privacidad en MIL</a:t>
            </a:r>
          </a:p>
          <a:p>
            <a:pPr marL="514350" indent="-514350">
              <a:lnSpc>
                <a:spcPct val="150000"/>
              </a:lnSpc>
              <a:buFont typeface="+mj-lt"/>
              <a:buAutoNum type="arabicPeriod"/>
            </a:pPr>
            <a:r>
              <a:rPr lang="es-MX" sz="2800" dirty="0">
                <a:latin typeface="Calibri" panose="020F0502020204030204" pitchFamily="34" charset="0"/>
                <a:cs typeface="Calibri" panose="020F0502020204030204" pitchFamily="34" charset="0"/>
              </a:rPr>
              <a:t>Privacidad, datos y desarrollo</a:t>
            </a:r>
          </a:p>
          <a:p>
            <a:pPr marL="514350" indent="-514350">
              <a:lnSpc>
                <a:spcPct val="150000"/>
              </a:lnSpc>
              <a:buFont typeface="+mj-lt"/>
              <a:buAutoNum type="arabicPeriod"/>
            </a:pPr>
            <a:r>
              <a:rPr lang="es-MX" sz="2800" dirty="0">
                <a:latin typeface="Calibri" panose="020F0502020204030204" pitchFamily="34" charset="0"/>
                <a:cs typeface="Calibri" panose="020F0502020204030204" pitchFamily="34" charset="0"/>
              </a:rPr>
              <a:t>Conciencia de las obligaciones institucionales para proteger su privacidad y datos</a:t>
            </a:r>
          </a:p>
          <a:p>
            <a:pPr marL="0" indent="0">
              <a:buFont typeface="Nunito Light"/>
              <a:buNone/>
            </a:pPr>
            <a:endParaRPr lang="es-MX" dirty="0"/>
          </a:p>
        </p:txBody>
      </p:sp>
    </p:spTree>
    <p:extLst>
      <p:ext uri="{BB962C8B-B14F-4D97-AF65-F5344CB8AC3E}">
        <p14:creationId xmlns:p14="http://schemas.microsoft.com/office/powerpoint/2010/main" val="29623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758051" y="240236"/>
            <a:ext cx="10281200" cy="763600"/>
          </a:xfrm>
          <a:prstGeom prst="rect">
            <a:avLst/>
          </a:prstGeom>
        </p:spPr>
        <p:txBody>
          <a:bodyPr spcFirstLastPara="1" vert="horz" wrap="square" lIns="121900" tIns="121900" rIns="121900" bIns="121900" rtlCol="0" anchor="t" anchorCtr="0">
            <a:noAutofit/>
          </a:bodyPr>
          <a:lstStyle/>
          <a:p>
            <a:pPr algn="ctr"/>
            <a:r>
              <a:rPr lang="es-MX" dirty="0"/>
              <a:t>Módulo (9)</a:t>
            </a:r>
            <a:br>
              <a:rPr lang="es-MX" dirty="0">
                <a:latin typeface="Calibri" panose="020F0502020204030204" pitchFamily="34" charset="0"/>
                <a:cs typeface="Calibri" panose="020F0502020204030204" pitchFamily="34" charset="0"/>
              </a:rPr>
            </a:br>
            <a:r>
              <a:rPr lang="es-MX" dirty="0"/>
              <a:t>Oportunidades y desafíos de Internet</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9" name="Rectángulo 28">
            <a:extLst>
              <a:ext uri="{FF2B5EF4-FFF2-40B4-BE49-F238E27FC236}">
                <a16:creationId xmlns:a16="http://schemas.microsoft.com/office/drawing/2014/main" id="{B1BF7AB1-6F91-7546-9457-593065A6F5CC}"/>
              </a:ext>
            </a:extLst>
          </p:cNvPr>
          <p:cNvSpPr/>
          <p:nvPr/>
        </p:nvSpPr>
        <p:spPr>
          <a:xfrm>
            <a:off x="713551" y="5923259"/>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https://unesdoc.unesco.org/ark:/48223/pf0000377068</a:t>
            </a:r>
            <a:r>
              <a:rPr lang="es-MX" sz="900" dirty="0"/>
              <a:t> </a:t>
            </a:r>
          </a:p>
        </p:txBody>
      </p:sp>
      <p:pic>
        <p:nvPicPr>
          <p:cNvPr id="26" name="Imagen 25">
            <a:extLst>
              <a:ext uri="{FF2B5EF4-FFF2-40B4-BE49-F238E27FC236}">
                <a16:creationId xmlns:a16="http://schemas.microsoft.com/office/drawing/2014/main" id="{9B73D83F-9947-C145-837E-9312EC1E75D7}"/>
              </a:ext>
            </a:extLst>
          </p:cNvPr>
          <p:cNvPicPr>
            <a:picLocks noChangeAspect="1"/>
          </p:cNvPicPr>
          <p:nvPr/>
        </p:nvPicPr>
        <p:blipFill>
          <a:blip r:embed="rId4"/>
          <a:stretch>
            <a:fillRect/>
          </a:stretch>
        </p:blipFill>
        <p:spPr>
          <a:xfrm>
            <a:off x="713551" y="2268695"/>
            <a:ext cx="2660386" cy="3569402"/>
          </a:xfrm>
          <a:prstGeom prst="rect">
            <a:avLst/>
          </a:prstGeom>
        </p:spPr>
      </p:pic>
      <p:sp>
        <p:nvSpPr>
          <p:cNvPr id="30" name="Marcador de contenido 2">
            <a:extLst>
              <a:ext uri="{FF2B5EF4-FFF2-40B4-BE49-F238E27FC236}">
                <a16:creationId xmlns:a16="http://schemas.microsoft.com/office/drawing/2014/main" id="{53F34E77-52A1-F843-BA65-23B3067A2C98}"/>
              </a:ext>
            </a:extLst>
          </p:cNvPr>
          <p:cNvSpPr txBox="1">
            <a:spLocks/>
          </p:cNvSpPr>
          <p:nvPr/>
        </p:nvSpPr>
        <p:spPr>
          <a:xfrm>
            <a:off x="3418437" y="2135100"/>
            <a:ext cx="8773563" cy="3857625"/>
          </a:xfrm>
          <a:prstGeom prst="rect">
            <a:avLst/>
          </a:prstGeom>
        </p:spPr>
        <p:txBody>
          <a:bodyPr spcFirstLastPara="1" vert="horz" wrap="square" lIns="91425" tIns="91425" rIns="91425" bIns="91425" rtlCol="0" anchor="t" anchorCtr="0">
            <a:normAutofit fontScale="92500"/>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0" indent="0">
              <a:lnSpc>
                <a:spcPct val="150000"/>
              </a:lnSpc>
              <a:buFont typeface="Nunito Light"/>
              <a:buNone/>
            </a:pPr>
            <a:r>
              <a:rPr lang="es-MX" sz="2800" b="1" dirty="0">
                <a:latin typeface="Calibri" panose="020F0502020204030204" pitchFamily="34" charset="0"/>
                <a:cs typeface="Calibri" panose="020F0502020204030204" pitchFamily="34" charset="0"/>
              </a:rPr>
              <a:t>UNIDADES</a:t>
            </a:r>
          </a:p>
          <a:p>
            <a:pPr marL="457200" indent="-457200">
              <a:lnSpc>
                <a:spcPct val="150000"/>
              </a:lnSpc>
              <a:buFont typeface="+mj-lt"/>
              <a:buAutoNum type="arabicPeriod"/>
            </a:pPr>
            <a:r>
              <a:rPr lang="es-MX" sz="2800" dirty="0">
                <a:latin typeface="Calibri" panose="020F0502020204030204" pitchFamily="34" charset="0"/>
                <a:cs typeface="Calibri" panose="020F0502020204030204" pitchFamily="34" charset="0"/>
              </a:rPr>
              <a:t>Jóvenes en el mundo virtual</a:t>
            </a:r>
          </a:p>
          <a:p>
            <a:pPr marL="457200" indent="-457200">
              <a:lnSpc>
                <a:spcPct val="150000"/>
              </a:lnSpc>
              <a:buFont typeface="+mj-lt"/>
              <a:buAutoNum type="arabicPeriod"/>
            </a:pPr>
            <a:r>
              <a:rPr lang="es-MX" sz="2800" dirty="0">
                <a:latin typeface="Calibri" panose="020F0502020204030204" pitchFamily="34" charset="0"/>
                <a:cs typeface="Calibri" panose="020F0502020204030204" pitchFamily="34" charset="0"/>
              </a:rPr>
              <a:t>Retos y riesgos del mundo virtual</a:t>
            </a:r>
          </a:p>
          <a:p>
            <a:pPr marL="457200" indent="-457200">
              <a:lnSpc>
                <a:spcPct val="150000"/>
              </a:lnSpc>
              <a:buFont typeface="+mj-lt"/>
              <a:buAutoNum type="arabicPeriod"/>
            </a:pPr>
            <a:r>
              <a:rPr lang="es-MX" sz="2800" dirty="0">
                <a:latin typeface="Calibri" panose="020F0502020204030204" pitchFamily="34" charset="0"/>
                <a:cs typeface="Calibri" panose="020F0502020204030204" pitchFamily="34" charset="0"/>
              </a:rPr>
              <a:t>Aprendizaje, creación de redes y participación social en línea</a:t>
            </a:r>
          </a:p>
          <a:p>
            <a:pPr marL="457200" indent="-457200">
              <a:lnSpc>
                <a:spcPct val="150000"/>
              </a:lnSpc>
              <a:buFont typeface="+mj-lt"/>
              <a:buAutoNum type="arabicPeriod"/>
            </a:pPr>
            <a:r>
              <a:rPr lang="es-MX" sz="2800" dirty="0">
                <a:latin typeface="Calibri" panose="020F0502020204030204" pitchFamily="34" charset="0"/>
                <a:cs typeface="Calibri" panose="020F0502020204030204" pitchFamily="34" charset="0"/>
              </a:rPr>
              <a:t>Competencias mediáticas e informacionales: Cómo administrar su presencia en línea</a:t>
            </a:r>
          </a:p>
          <a:p>
            <a:pPr marL="0" indent="0">
              <a:buFont typeface="Nunito Light"/>
              <a:buNone/>
            </a:pPr>
            <a:endParaRPr lang="es-MX" dirty="0"/>
          </a:p>
          <a:p>
            <a:pPr marL="0" indent="0">
              <a:buFont typeface="Nunito Light"/>
              <a:buNone/>
            </a:pPr>
            <a:endParaRPr lang="es-MX" dirty="0"/>
          </a:p>
        </p:txBody>
      </p:sp>
    </p:spTree>
    <p:extLst>
      <p:ext uri="{BB962C8B-B14F-4D97-AF65-F5344CB8AC3E}">
        <p14:creationId xmlns:p14="http://schemas.microsoft.com/office/powerpoint/2010/main" val="2151199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758051" y="400268"/>
            <a:ext cx="10281200" cy="1766401"/>
          </a:xfrm>
          <a:prstGeom prst="rect">
            <a:avLst/>
          </a:prstGeom>
        </p:spPr>
        <p:txBody>
          <a:bodyPr spcFirstLastPara="1" vert="horz" wrap="square" lIns="121900" tIns="121900" rIns="121900" bIns="121900" rtlCol="0" anchor="t" anchorCtr="0">
            <a:noAutofit/>
          </a:bodyPr>
          <a:lstStyle/>
          <a:p>
            <a:pPr algn="ctr"/>
            <a:r>
              <a:rPr lang="es-MX" dirty="0"/>
              <a:t>Módulo (10)</a:t>
            </a:r>
            <a:br>
              <a:rPr lang="es-MX" dirty="0"/>
            </a:br>
            <a:r>
              <a:rPr lang="es-MX" dirty="0"/>
              <a:t>Publicidad y alfabetización mediática e informacional</a:t>
            </a:r>
            <a:br>
              <a:rPr lang="es-MX" dirty="0"/>
            </a:b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9" name="Rectángulo 28">
            <a:extLst>
              <a:ext uri="{FF2B5EF4-FFF2-40B4-BE49-F238E27FC236}">
                <a16:creationId xmlns:a16="http://schemas.microsoft.com/office/drawing/2014/main" id="{B1BF7AB1-6F91-7546-9457-593065A6F5CC}"/>
              </a:ext>
            </a:extLst>
          </p:cNvPr>
          <p:cNvSpPr/>
          <p:nvPr/>
        </p:nvSpPr>
        <p:spPr>
          <a:xfrm>
            <a:off x="713551" y="5923259"/>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https://unesdoc.unesco.org/ark:/48223/pf0000377068</a:t>
            </a:r>
            <a:r>
              <a:rPr lang="es-MX" sz="900" dirty="0"/>
              <a:t> </a:t>
            </a:r>
          </a:p>
        </p:txBody>
      </p:sp>
      <p:pic>
        <p:nvPicPr>
          <p:cNvPr id="26" name="Imagen 25">
            <a:extLst>
              <a:ext uri="{FF2B5EF4-FFF2-40B4-BE49-F238E27FC236}">
                <a16:creationId xmlns:a16="http://schemas.microsoft.com/office/drawing/2014/main" id="{180CA57A-277B-8645-A264-A635C5C77379}"/>
              </a:ext>
            </a:extLst>
          </p:cNvPr>
          <p:cNvPicPr>
            <a:picLocks noChangeAspect="1"/>
          </p:cNvPicPr>
          <p:nvPr/>
        </p:nvPicPr>
        <p:blipFill>
          <a:blip r:embed="rId4"/>
          <a:stretch>
            <a:fillRect/>
          </a:stretch>
        </p:blipFill>
        <p:spPr>
          <a:xfrm>
            <a:off x="713551" y="2279469"/>
            <a:ext cx="2698532" cy="3583700"/>
          </a:xfrm>
          <a:prstGeom prst="rect">
            <a:avLst/>
          </a:prstGeom>
        </p:spPr>
      </p:pic>
      <p:sp>
        <p:nvSpPr>
          <p:cNvPr id="30" name="Marcador de contenido 2">
            <a:extLst>
              <a:ext uri="{FF2B5EF4-FFF2-40B4-BE49-F238E27FC236}">
                <a16:creationId xmlns:a16="http://schemas.microsoft.com/office/drawing/2014/main" id="{BAE7D245-D9A5-144B-9945-FB84868B4F02}"/>
              </a:ext>
            </a:extLst>
          </p:cNvPr>
          <p:cNvSpPr txBox="1">
            <a:spLocks/>
          </p:cNvSpPr>
          <p:nvPr/>
        </p:nvSpPr>
        <p:spPr>
          <a:xfrm>
            <a:off x="3606497" y="2045119"/>
            <a:ext cx="8048900" cy="4068500"/>
          </a:xfrm>
          <a:prstGeom prst="rect">
            <a:avLst/>
          </a:prstGeom>
        </p:spPr>
        <p:txBody>
          <a:bodyPr spcFirstLastPara="1" vert="horz" wrap="square" lIns="91425" tIns="91425" rIns="91425" bIns="91425" rtlCol="0" anchor="t" anchorCtr="0">
            <a:noAutofit/>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0" indent="0">
              <a:buFont typeface="Nunito Light"/>
              <a:buNone/>
            </a:pPr>
            <a:r>
              <a:rPr lang="es-MX" sz="2800" dirty="0">
                <a:latin typeface="Calibri" panose="020F0502020204030204" pitchFamily="34" charset="0"/>
                <a:cs typeface="Calibri" panose="020F0502020204030204" pitchFamily="34" charset="0"/>
              </a:rPr>
              <a:t>UNIDADES</a:t>
            </a:r>
          </a:p>
          <a:p>
            <a:pPr marL="0" indent="0">
              <a:buFont typeface="Nunito Light"/>
              <a:buNone/>
            </a:pPr>
            <a:endParaRPr lang="es-MX" sz="2000" dirty="0">
              <a:latin typeface="Calibri" panose="020F0502020204030204" pitchFamily="34" charset="0"/>
              <a:cs typeface="Calibri" panose="020F0502020204030204" pitchFamily="34" charset="0"/>
            </a:endParaRPr>
          </a:p>
          <a:p>
            <a:pPr marL="342900" indent="-342900">
              <a:buFont typeface="+mj-lt"/>
              <a:buAutoNum type="arabicPeriod"/>
            </a:pPr>
            <a:r>
              <a:rPr lang="es-MX" sz="2400" dirty="0"/>
              <a:t>Publicidad, Ingresos y regulación</a:t>
            </a:r>
          </a:p>
          <a:p>
            <a:pPr marL="342900" indent="-342900">
              <a:buFont typeface="+mj-lt"/>
              <a:buAutoNum type="arabicPeriod"/>
            </a:pPr>
            <a:endParaRPr lang="es-MX" sz="2400" dirty="0"/>
          </a:p>
          <a:p>
            <a:pPr marL="342900" indent="-342900">
              <a:buFont typeface="+mj-lt"/>
              <a:buAutoNum type="arabicPeriod"/>
            </a:pPr>
            <a:r>
              <a:rPr lang="es-MX" sz="2400" dirty="0"/>
              <a:t>Publicidad dirigida y la arena política</a:t>
            </a:r>
          </a:p>
          <a:p>
            <a:pPr marL="342900" indent="-342900">
              <a:buFont typeface="+mj-lt"/>
              <a:buAutoNum type="arabicPeriod"/>
            </a:pPr>
            <a:endParaRPr lang="es-MX" sz="2400" dirty="0"/>
          </a:p>
          <a:p>
            <a:pPr marL="342900" indent="-342900">
              <a:buFont typeface="+mj-lt"/>
              <a:buAutoNum type="arabicPeriod"/>
            </a:pPr>
            <a:r>
              <a:rPr lang="es-MX" sz="2400" dirty="0"/>
              <a:t>Anuncios de servicio público (PSAS)</a:t>
            </a:r>
          </a:p>
          <a:p>
            <a:pPr marL="342900" indent="-342900">
              <a:buFont typeface="+mj-lt"/>
              <a:buAutoNum type="arabicPeriod"/>
            </a:pPr>
            <a:endParaRPr lang="es-MX" sz="2400" dirty="0"/>
          </a:p>
          <a:p>
            <a:pPr marL="342900" indent="-342900">
              <a:buFont typeface="+mj-lt"/>
              <a:buAutoNum type="arabicPeriod"/>
            </a:pPr>
            <a:r>
              <a:rPr lang="es-MX" sz="2400" dirty="0"/>
              <a:t>Publicidad: El proceso creativo</a:t>
            </a:r>
          </a:p>
          <a:p>
            <a:pPr marL="342900" indent="-342900">
              <a:buFont typeface="+mj-lt"/>
              <a:buAutoNum type="arabicPeriod"/>
            </a:pPr>
            <a:endParaRPr lang="es-MX" sz="2400" dirty="0"/>
          </a:p>
          <a:p>
            <a:pPr marL="342900" indent="-342900">
              <a:buFont typeface="+mj-lt"/>
              <a:buAutoNum type="arabicPeriod"/>
            </a:pPr>
            <a:r>
              <a:rPr lang="es-MX" sz="2400" dirty="0"/>
              <a:t>Publicidad transnacional y ´supermarca´</a:t>
            </a:r>
          </a:p>
          <a:p>
            <a:pPr marL="0" indent="0">
              <a:buFont typeface="Nunito Light"/>
              <a:buNone/>
            </a:pPr>
            <a:endParaRPr lang="es-MX" dirty="0"/>
          </a:p>
        </p:txBody>
      </p:sp>
    </p:spTree>
    <p:extLst>
      <p:ext uri="{BB962C8B-B14F-4D97-AF65-F5344CB8AC3E}">
        <p14:creationId xmlns:p14="http://schemas.microsoft.com/office/powerpoint/2010/main" val="2196337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23"/>
          <p:cNvGrpSpPr/>
          <p:nvPr/>
        </p:nvGrpSpPr>
        <p:grpSpPr>
          <a:xfrm>
            <a:off x="8544367" y="987101"/>
            <a:ext cx="3443200" cy="385800"/>
            <a:chOff x="6967625" y="394825"/>
            <a:chExt cx="2582400" cy="289350"/>
          </a:xfrm>
        </p:grpSpPr>
        <p:sp>
          <p:nvSpPr>
            <p:cNvPr id="129" name="Google Shape;129;p23"/>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0" name="Google Shape;130;p23"/>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1" name="Google Shape;131;p23"/>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2" name="Google Shape;132;p23"/>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3" name="Google Shape;133;p23"/>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4" name="Google Shape;134;p23"/>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5" name="Google Shape;135;p23"/>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6" name="Google Shape;136;p23"/>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7" name="Google Shape;137;p23"/>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8" name="Google Shape;138;p23"/>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9" name="Google Shape;139;p23"/>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0" name="Google Shape;140;p23"/>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1" name="Google Shape;141;p23"/>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2" name="Google Shape;142;p23"/>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3" name="Google Shape;143;p23"/>
            <p:cNvSpPr/>
            <p:nvPr/>
          </p:nvSpPr>
          <p:spPr>
            <a:xfrm rot="-5400000">
              <a:off x="8301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4" name="Google Shape;144;p23"/>
            <p:cNvSpPr/>
            <p:nvPr/>
          </p:nvSpPr>
          <p:spPr>
            <a:xfrm rot="-5400000">
              <a:off x="8301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5" name="Google Shape;145;p23"/>
            <p:cNvSpPr/>
            <p:nvPr/>
          </p:nvSpPr>
          <p:spPr>
            <a:xfrm rot="-5400000">
              <a:off x="8491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6" name="Google Shape;146;p23"/>
            <p:cNvSpPr/>
            <p:nvPr/>
          </p:nvSpPr>
          <p:spPr>
            <a:xfrm rot="-5400000">
              <a:off x="8491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7" name="Google Shape;147;p23"/>
            <p:cNvSpPr/>
            <p:nvPr/>
          </p:nvSpPr>
          <p:spPr>
            <a:xfrm rot="-5400000">
              <a:off x="8682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8" name="Google Shape;148;p23"/>
            <p:cNvSpPr/>
            <p:nvPr/>
          </p:nvSpPr>
          <p:spPr>
            <a:xfrm rot="-5400000">
              <a:off x="8682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9" name="Google Shape;149;p23"/>
            <p:cNvSpPr/>
            <p:nvPr/>
          </p:nvSpPr>
          <p:spPr>
            <a:xfrm rot="-5400000">
              <a:off x="8872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0" name="Google Shape;150;p23"/>
            <p:cNvSpPr/>
            <p:nvPr/>
          </p:nvSpPr>
          <p:spPr>
            <a:xfrm rot="-5400000">
              <a:off x="8872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1" name="Google Shape;151;p23"/>
            <p:cNvSpPr/>
            <p:nvPr/>
          </p:nvSpPr>
          <p:spPr>
            <a:xfrm rot="-5400000">
              <a:off x="9063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2" name="Google Shape;152;p23"/>
            <p:cNvSpPr/>
            <p:nvPr/>
          </p:nvSpPr>
          <p:spPr>
            <a:xfrm rot="-5400000">
              <a:off x="9063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3" name="Google Shape;153;p23"/>
            <p:cNvSpPr/>
            <p:nvPr/>
          </p:nvSpPr>
          <p:spPr>
            <a:xfrm rot="-5400000">
              <a:off x="9253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4" name="Google Shape;154;p23"/>
            <p:cNvSpPr/>
            <p:nvPr/>
          </p:nvSpPr>
          <p:spPr>
            <a:xfrm rot="-5400000">
              <a:off x="9253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5" name="Google Shape;155;p23"/>
            <p:cNvSpPr/>
            <p:nvPr/>
          </p:nvSpPr>
          <p:spPr>
            <a:xfrm rot="-5400000">
              <a:off x="9444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6" name="Google Shape;156;p23"/>
            <p:cNvSpPr/>
            <p:nvPr/>
          </p:nvSpPr>
          <p:spPr>
            <a:xfrm rot="-5400000">
              <a:off x="9444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157" name="Google Shape;157;p23"/>
          <p:cNvSpPr txBox="1">
            <a:spLocks noGrp="1"/>
          </p:cNvSpPr>
          <p:nvPr>
            <p:ph type="title"/>
          </p:nvPr>
        </p:nvSpPr>
        <p:spPr>
          <a:xfrm>
            <a:off x="1395137" y="1987555"/>
            <a:ext cx="9401723" cy="763600"/>
          </a:xfrm>
          <a:prstGeom prst="rect">
            <a:avLst/>
          </a:prstGeom>
        </p:spPr>
        <p:txBody>
          <a:bodyPr spcFirstLastPara="1" vert="horz" wrap="square" lIns="121900" tIns="121900" rIns="121900" bIns="121900" rtlCol="0" anchor="t" anchorCtr="0">
            <a:noAutofit/>
          </a:bodyPr>
          <a:lstStyle/>
          <a:p>
            <a:r>
              <a:rPr lang="es-ES" sz="8800" dirty="0"/>
              <a:t>01</a:t>
            </a:r>
            <a:br>
              <a:rPr lang="es-ES" sz="8800" dirty="0"/>
            </a:br>
            <a:r>
              <a:rPr lang="es-MX" sz="4800" b="1" dirty="0">
                <a:cs typeface="Calibri" panose="020F0502020204030204" pitchFamily="34" charset="0"/>
              </a:rPr>
              <a:t>Transformación y cambio - </a:t>
            </a:r>
            <a:br>
              <a:rPr lang="es-MX" sz="4800" b="1" dirty="0">
                <a:cs typeface="Calibri" panose="020F0502020204030204" pitchFamily="34" charset="0"/>
              </a:rPr>
            </a:br>
            <a:r>
              <a:rPr lang="es-MX" sz="4800" b="1" dirty="0">
                <a:cs typeface="Calibri" panose="020F0502020204030204" pitchFamily="34" charset="0"/>
              </a:rPr>
              <a:t>Introducción impacto de redes</a:t>
            </a:r>
            <a:endParaRPr sz="4800" dirty="0"/>
          </a:p>
        </p:txBody>
      </p:sp>
      <p:cxnSp>
        <p:nvCxnSpPr>
          <p:cNvPr id="161" name="Google Shape;161;p23"/>
          <p:cNvCxnSpPr/>
          <p:nvPr/>
        </p:nvCxnSpPr>
        <p:spPr>
          <a:xfrm>
            <a:off x="940800" y="342467"/>
            <a:ext cx="10310400" cy="0"/>
          </a:xfrm>
          <a:prstGeom prst="straightConnector1">
            <a:avLst/>
          </a:prstGeom>
          <a:noFill/>
          <a:ln w="9525" cap="flat" cmpd="sng">
            <a:solidFill>
              <a:schemeClr val="dk1"/>
            </a:solidFill>
            <a:prstDash val="solid"/>
            <a:round/>
            <a:headEnd type="oval" w="med" len="med"/>
            <a:tailEnd type="oval" w="med" len="med"/>
          </a:ln>
        </p:spPr>
      </p:cxnSp>
      <p:cxnSp>
        <p:nvCxnSpPr>
          <p:cNvPr id="162" name="Google Shape;162;p23"/>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sp>
        <p:nvSpPr>
          <p:cNvPr id="163" name="Google Shape;163;p23"/>
          <p:cNvSpPr/>
          <p:nvPr/>
        </p:nvSpPr>
        <p:spPr>
          <a:xfrm>
            <a:off x="-486140" y="5063589"/>
            <a:ext cx="1320400" cy="13204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1" name="Marcador de contenido 2">
            <a:extLst>
              <a:ext uri="{FF2B5EF4-FFF2-40B4-BE49-F238E27FC236}">
                <a16:creationId xmlns:a16="http://schemas.microsoft.com/office/drawing/2014/main" id="{9C69E012-4D69-6549-9408-5A64048E0F7C}"/>
              </a:ext>
            </a:extLst>
          </p:cNvPr>
          <p:cNvSpPr txBox="1">
            <a:spLocks/>
          </p:cNvSpPr>
          <p:nvPr/>
        </p:nvSpPr>
        <p:spPr>
          <a:xfrm>
            <a:off x="1125340" y="2124755"/>
            <a:ext cx="9941319" cy="3124658"/>
          </a:xfrm>
          <a:prstGeom prst="rect">
            <a:avLst/>
          </a:prstGeom>
        </p:spPr>
        <p:txBody>
          <a:bodyPr spcFirstLastPara="1" vert="horz" wrap="square" lIns="91425" tIns="91425" rIns="91425" bIns="91425" rtlCol="0" anchor="ctr" anchorCtr="0">
            <a:normAutofit/>
          </a:bodyPr>
          <a:lstStyle>
            <a:lvl1pPr marL="609585" lvl="0" indent="-397923" algn="l" defTabSz="914400" rtl="0" eaLnBrk="1" latinLnBrk="0" hangingPunct="1">
              <a:lnSpc>
                <a:spcPct val="100000"/>
              </a:lnSpc>
              <a:spcBef>
                <a:spcPts val="0"/>
              </a:spcBef>
              <a:spcAft>
                <a:spcPts val="0"/>
              </a:spcAft>
              <a:buSzPts val="1100"/>
              <a:buFont typeface="Nunito Light"/>
              <a:buChar char="●"/>
              <a:defRPr sz="1600" kern="1200">
                <a:solidFill>
                  <a:schemeClr val="tx1"/>
                </a:solidFill>
                <a:latin typeface="+mn-lt"/>
                <a:ea typeface="+mn-ea"/>
                <a:cs typeface="+mn-cs"/>
              </a:defRPr>
            </a:lvl1pPr>
            <a:lvl2pPr marL="1219170" lvl="1" indent="-397923" algn="l" defTabSz="914400" rtl="0" eaLnBrk="1" latinLnBrk="0" hangingPunct="1">
              <a:lnSpc>
                <a:spcPct val="115000"/>
              </a:lnSpc>
              <a:spcBef>
                <a:spcPts val="1333"/>
              </a:spcBef>
              <a:spcAft>
                <a:spcPts val="0"/>
              </a:spcAft>
              <a:buSzPts val="1100"/>
              <a:buFont typeface="Nunito Light"/>
              <a:buChar char="○"/>
              <a:defRPr sz="1467" kern="1200">
                <a:solidFill>
                  <a:srgbClr val="434343"/>
                </a:solidFill>
                <a:latin typeface="+mn-lt"/>
                <a:ea typeface="+mn-ea"/>
                <a:cs typeface="+mn-cs"/>
              </a:defRPr>
            </a:lvl2pPr>
            <a:lvl3pPr marL="1828754" lvl="2"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3pPr>
            <a:lvl4pPr marL="2438339" lvl="3"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4pPr>
            <a:lvl5pPr marL="3047924" lvl="4"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5pPr>
            <a:lvl6pPr marL="3657509" lvl="5"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6pPr>
            <a:lvl7pPr marL="4267093" lvl="6"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7pPr>
            <a:lvl8pPr marL="4876678" lvl="7"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8pPr>
            <a:lvl9pPr marL="5486263" lvl="8" indent="-397923" algn="l" defTabSz="914400" rtl="0" eaLnBrk="1" latinLnBrk="0" hangingPunct="1">
              <a:lnSpc>
                <a:spcPct val="115000"/>
              </a:lnSpc>
              <a:spcBef>
                <a:spcPts val="2133"/>
              </a:spcBef>
              <a:spcAft>
                <a:spcPts val="2133"/>
              </a:spcAft>
              <a:buClr>
                <a:srgbClr val="434343"/>
              </a:buClr>
              <a:buSzPts val="1100"/>
              <a:buFont typeface="Nunito Light"/>
              <a:buChar char="■"/>
              <a:defRPr sz="1467" kern="1200">
                <a:solidFill>
                  <a:srgbClr val="434343"/>
                </a:solidFill>
                <a:latin typeface="+mn-lt"/>
                <a:ea typeface="+mn-ea"/>
                <a:cs typeface="+mn-cs"/>
              </a:defRPr>
            </a:lvl9pPr>
          </a:lstStyle>
          <a:p>
            <a:endParaRPr lang="es-MX" sz="3600" dirty="0"/>
          </a:p>
        </p:txBody>
      </p:sp>
    </p:spTree>
    <p:extLst>
      <p:ext uri="{BB962C8B-B14F-4D97-AF65-F5344CB8AC3E}">
        <p14:creationId xmlns:p14="http://schemas.microsoft.com/office/powerpoint/2010/main" val="183162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758051" y="240235"/>
            <a:ext cx="10281200" cy="1804873"/>
          </a:xfrm>
          <a:prstGeom prst="rect">
            <a:avLst/>
          </a:prstGeom>
        </p:spPr>
        <p:txBody>
          <a:bodyPr spcFirstLastPara="1" vert="horz" wrap="square" lIns="121900" tIns="121900" rIns="121900" bIns="121900" rtlCol="0" anchor="t" anchorCtr="0">
            <a:noAutofit/>
          </a:bodyPr>
          <a:lstStyle/>
          <a:p>
            <a:pPr algn="ctr"/>
            <a:r>
              <a:rPr lang="es-MX" dirty="0"/>
              <a:t>Módulo (11)</a:t>
            </a:r>
            <a:br>
              <a:rPr lang="es-MX" dirty="0"/>
            </a:br>
            <a:r>
              <a:rPr lang="es-MX" dirty="0"/>
              <a:t>Inteligencia artificial, redes sociales y competencias MIL</a:t>
            </a:r>
            <a:br>
              <a:rPr lang="es-MX" dirty="0"/>
            </a:br>
            <a:br>
              <a:rPr lang="es-MX" dirty="0"/>
            </a:br>
            <a:r>
              <a:rPr lang="es-MX" dirty="0"/>
              <a:t> </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9" name="Rectángulo 28">
            <a:extLst>
              <a:ext uri="{FF2B5EF4-FFF2-40B4-BE49-F238E27FC236}">
                <a16:creationId xmlns:a16="http://schemas.microsoft.com/office/drawing/2014/main" id="{B1BF7AB1-6F91-7546-9457-593065A6F5CC}"/>
              </a:ext>
            </a:extLst>
          </p:cNvPr>
          <p:cNvSpPr/>
          <p:nvPr/>
        </p:nvSpPr>
        <p:spPr>
          <a:xfrm>
            <a:off x="713551" y="5923259"/>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https://unesdoc.unesco.org/ark:/48223/pf0000377068</a:t>
            </a:r>
            <a:r>
              <a:rPr lang="es-MX" sz="900" dirty="0"/>
              <a:t> </a:t>
            </a:r>
          </a:p>
        </p:txBody>
      </p:sp>
      <p:pic>
        <p:nvPicPr>
          <p:cNvPr id="26" name="Imagen 25">
            <a:extLst>
              <a:ext uri="{FF2B5EF4-FFF2-40B4-BE49-F238E27FC236}">
                <a16:creationId xmlns:a16="http://schemas.microsoft.com/office/drawing/2014/main" id="{709A9269-A513-5A4F-846E-86D0EFF667A6}"/>
              </a:ext>
            </a:extLst>
          </p:cNvPr>
          <p:cNvPicPr>
            <a:picLocks noChangeAspect="1"/>
          </p:cNvPicPr>
          <p:nvPr/>
        </p:nvPicPr>
        <p:blipFill>
          <a:blip r:embed="rId4"/>
          <a:stretch>
            <a:fillRect/>
          </a:stretch>
        </p:blipFill>
        <p:spPr>
          <a:xfrm>
            <a:off x="713551" y="2279849"/>
            <a:ext cx="2720165" cy="3643410"/>
          </a:xfrm>
          <a:prstGeom prst="rect">
            <a:avLst/>
          </a:prstGeom>
        </p:spPr>
      </p:pic>
      <p:sp>
        <p:nvSpPr>
          <p:cNvPr id="2" name="Rectángulo 1">
            <a:extLst>
              <a:ext uri="{FF2B5EF4-FFF2-40B4-BE49-F238E27FC236}">
                <a16:creationId xmlns:a16="http://schemas.microsoft.com/office/drawing/2014/main" id="{44D5754C-76D8-224A-A0B3-F359ED7A4DFF}"/>
              </a:ext>
            </a:extLst>
          </p:cNvPr>
          <p:cNvSpPr/>
          <p:nvPr/>
        </p:nvSpPr>
        <p:spPr>
          <a:xfrm>
            <a:off x="4067391" y="2358215"/>
            <a:ext cx="6096000" cy="5021055"/>
          </a:xfrm>
          <a:prstGeom prst="rect">
            <a:avLst/>
          </a:prstGeom>
        </p:spPr>
        <p:txBody>
          <a:bodyPr>
            <a:spAutoFit/>
          </a:bodyPr>
          <a:lstStyle/>
          <a:p>
            <a:pPr>
              <a:lnSpc>
                <a:spcPct val="150000"/>
              </a:lnSpc>
            </a:pPr>
            <a:r>
              <a:rPr lang="es-MX" sz="2400" b="1" dirty="0">
                <a:latin typeface="Calibri" panose="020F0502020204030204" pitchFamily="34" charset="0"/>
                <a:cs typeface="Calibri" panose="020F0502020204030204" pitchFamily="34" charset="0"/>
              </a:rPr>
              <a:t>UNIDADES</a:t>
            </a:r>
            <a:r>
              <a:rPr lang="es-MX" sz="2400" dirty="0">
                <a:latin typeface="Calibri" panose="020F0502020204030204" pitchFamily="34" charset="0"/>
                <a:cs typeface="Calibri" panose="020F0502020204030204" pitchFamily="34" charset="0"/>
              </a:rPr>
              <a:t> </a:t>
            </a:r>
          </a:p>
          <a:p>
            <a:pPr marL="457200" indent="-457200">
              <a:lnSpc>
                <a:spcPct val="150000"/>
              </a:lnSpc>
              <a:buFont typeface="+mj-lt"/>
              <a:buAutoNum type="arabicPeriod"/>
            </a:pPr>
            <a:r>
              <a:rPr lang="es-MX" sz="2400" dirty="0">
                <a:latin typeface="Calibri" panose="020F0502020204030204" pitchFamily="34" charset="0"/>
                <a:cs typeface="Calibri" panose="020F0502020204030204" pitchFamily="34" charset="0"/>
              </a:rPr>
              <a:t>Comprender los conceptos básicos de AI y el uso de AI en las redes sociales</a:t>
            </a:r>
          </a:p>
          <a:p>
            <a:pPr marL="457200" indent="-457200">
              <a:lnSpc>
                <a:spcPct val="150000"/>
              </a:lnSpc>
              <a:buFont typeface="+mj-lt"/>
              <a:buAutoNum type="arabicPeriod"/>
            </a:pPr>
            <a:r>
              <a:rPr lang="es-MX" sz="2400" dirty="0">
                <a:latin typeface="Calibri" panose="020F0502020204030204" pitchFamily="34" charset="0"/>
                <a:cs typeface="Calibri" panose="020F0502020204030204" pitchFamily="34" charset="0"/>
              </a:rPr>
              <a:t>Competencias MIL en la era de IA y redes sociales</a:t>
            </a:r>
          </a:p>
          <a:p>
            <a:pPr marL="457200" indent="-457200">
              <a:lnSpc>
                <a:spcPct val="150000"/>
              </a:lnSpc>
              <a:buFont typeface="+mj-lt"/>
              <a:buAutoNum type="arabicPeriod"/>
            </a:pPr>
            <a:r>
              <a:rPr lang="es-MX" sz="2400" dirty="0">
                <a:latin typeface="Calibri" panose="020F0502020204030204" pitchFamily="34" charset="0"/>
                <a:cs typeface="Calibri" panose="020F0502020204030204" pitchFamily="34" charset="0"/>
              </a:rPr>
              <a:t>Derechos individuales y sociales, elecciones y tecnología</a:t>
            </a:r>
          </a:p>
          <a:p>
            <a:pPr marL="285750" indent="-285750">
              <a:lnSpc>
                <a:spcPct val="150000"/>
              </a:lnSpc>
              <a:buFont typeface="Arial" panose="020B0604020202020204" pitchFamily="34" charset="0"/>
              <a:buChar char="•"/>
            </a:pPr>
            <a:endParaRPr lang="es-MX" sz="240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s-MX" sz="2400" dirty="0">
                <a:latin typeface="Calibri" panose="020F0502020204030204" pitchFamily="34" charset="0"/>
                <a:cs typeface="Calibri" panose="020F0502020204030204" pitchFamily="34" charset="0"/>
              </a:rPr>
              <a:t>Uso de Ai Social Media en desarrollo</a:t>
            </a:r>
          </a:p>
        </p:txBody>
      </p:sp>
    </p:spTree>
    <p:extLst>
      <p:ext uri="{BB962C8B-B14F-4D97-AF65-F5344CB8AC3E}">
        <p14:creationId xmlns:p14="http://schemas.microsoft.com/office/powerpoint/2010/main" val="3995172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379280" y="294194"/>
            <a:ext cx="10281200" cy="1379955"/>
          </a:xfrm>
          <a:prstGeom prst="rect">
            <a:avLst/>
          </a:prstGeom>
        </p:spPr>
        <p:txBody>
          <a:bodyPr spcFirstLastPara="1" vert="horz" wrap="square" lIns="121900" tIns="121900" rIns="121900" bIns="121900" rtlCol="0" anchor="t" anchorCtr="0">
            <a:noAutofit/>
          </a:bodyPr>
          <a:lstStyle/>
          <a:p>
            <a:pPr algn="ctr"/>
            <a:r>
              <a:rPr lang="es-MX" dirty="0"/>
              <a:t>Módulo (12)</a:t>
            </a:r>
            <a:br>
              <a:rPr lang="es-MX" dirty="0"/>
            </a:br>
            <a:r>
              <a:rPr lang="es-MX" sz="4000" dirty="0"/>
              <a:t>Medios digitales, juegos y medios tradicionales</a:t>
            </a:r>
            <a:br>
              <a:rPr lang="es-MX" dirty="0"/>
            </a:br>
            <a:br>
              <a:rPr lang="es-MX" dirty="0"/>
            </a:br>
            <a:br>
              <a:rPr lang="es-MX" dirty="0"/>
            </a:b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9" name="Rectángulo 28">
            <a:extLst>
              <a:ext uri="{FF2B5EF4-FFF2-40B4-BE49-F238E27FC236}">
                <a16:creationId xmlns:a16="http://schemas.microsoft.com/office/drawing/2014/main" id="{B1BF7AB1-6F91-7546-9457-593065A6F5CC}"/>
              </a:ext>
            </a:extLst>
          </p:cNvPr>
          <p:cNvSpPr/>
          <p:nvPr/>
        </p:nvSpPr>
        <p:spPr>
          <a:xfrm>
            <a:off x="713551" y="5923259"/>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https://unesdoc.unesco.org/ark:/48223/pf0000377068</a:t>
            </a:r>
            <a:r>
              <a:rPr lang="es-MX" sz="900" dirty="0"/>
              <a:t> </a:t>
            </a:r>
          </a:p>
        </p:txBody>
      </p:sp>
      <p:pic>
        <p:nvPicPr>
          <p:cNvPr id="26" name="Imagen 25">
            <a:extLst>
              <a:ext uri="{FF2B5EF4-FFF2-40B4-BE49-F238E27FC236}">
                <a16:creationId xmlns:a16="http://schemas.microsoft.com/office/drawing/2014/main" id="{A66F75F8-58DE-5A4E-8C44-ADE0E4AE9B8C}"/>
              </a:ext>
            </a:extLst>
          </p:cNvPr>
          <p:cNvPicPr>
            <a:picLocks noChangeAspect="1"/>
          </p:cNvPicPr>
          <p:nvPr/>
        </p:nvPicPr>
        <p:blipFill>
          <a:blip r:embed="rId4"/>
          <a:stretch>
            <a:fillRect/>
          </a:stretch>
        </p:blipFill>
        <p:spPr>
          <a:xfrm>
            <a:off x="713551" y="2186319"/>
            <a:ext cx="2721733" cy="3643410"/>
          </a:xfrm>
          <a:prstGeom prst="rect">
            <a:avLst/>
          </a:prstGeom>
        </p:spPr>
      </p:pic>
      <p:sp>
        <p:nvSpPr>
          <p:cNvPr id="30" name="Marcador de contenido 2">
            <a:extLst>
              <a:ext uri="{FF2B5EF4-FFF2-40B4-BE49-F238E27FC236}">
                <a16:creationId xmlns:a16="http://schemas.microsoft.com/office/drawing/2014/main" id="{A0A4C1D2-70C2-B84E-BF4B-BA7582EB7B49}"/>
              </a:ext>
            </a:extLst>
          </p:cNvPr>
          <p:cNvSpPr txBox="1">
            <a:spLocks/>
          </p:cNvSpPr>
          <p:nvPr/>
        </p:nvSpPr>
        <p:spPr>
          <a:xfrm>
            <a:off x="3678197" y="1791118"/>
            <a:ext cx="7755751" cy="4582381"/>
          </a:xfrm>
          <a:prstGeom prst="rect">
            <a:avLst/>
          </a:prstGeom>
        </p:spPr>
        <p:txBody>
          <a:bodyPr spcFirstLastPara="1" vert="horz" wrap="square" lIns="91425" tIns="91425" rIns="91425" bIns="91425" rtlCol="0" anchor="t" anchorCtr="0">
            <a:normAutofit fontScale="92500" lnSpcReduction="10000"/>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0" indent="0" algn="just">
              <a:buFont typeface="Nunito Light"/>
              <a:buNone/>
            </a:pPr>
            <a:r>
              <a:rPr lang="es-MX" sz="2400" b="1" dirty="0">
                <a:latin typeface="Calibri" panose="020F0502020204030204" pitchFamily="34" charset="0"/>
                <a:cs typeface="Calibri" panose="020F0502020204030204" pitchFamily="34" charset="0"/>
              </a:rPr>
              <a:t>UNIDADES</a:t>
            </a:r>
          </a:p>
          <a:p>
            <a:pPr marL="0" indent="0" algn="just">
              <a:buFont typeface="Nunito Light"/>
              <a:buNone/>
            </a:pPr>
            <a:endParaRPr lang="es-MX" sz="2400" b="1" dirty="0">
              <a:latin typeface="Calibri" panose="020F0502020204030204" pitchFamily="34" charset="0"/>
              <a:cs typeface="Calibri" panose="020F0502020204030204" pitchFamily="34" charset="0"/>
            </a:endParaRPr>
          </a:p>
          <a:p>
            <a:pPr marL="514350" indent="-514350">
              <a:buFont typeface="+mj-lt"/>
              <a:buAutoNum type="arabicPeriod"/>
            </a:pPr>
            <a:r>
              <a:rPr lang="es-MX" sz="2800" dirty="0">
                <a:latin typeface="Calibri" panose="020F0502020204030204" pitchFamily="34" charset="0"/>
                <a:cs typeface="Calibri" panose="020F0502020204030204" pitchFamily="34" charset="0"/>
              </a:rPr>
              <a:t>De los medios tradicionales a las tecnologías de medios digitales</a:t>
            </a:r>
          </a:p>
          <a:p>
            <a:pPr marL="514350" indent="-514350">
              <a:buFont typeface="+mj-lt"/>
              <a:buAutoNum type="arabicPeriod"/>
            </a:pPr>
            <a:endParaRPr lang="es-MX" sz="2800" dirty="0">
              <a:latin typeface="Calibri" panose="020F0502020204030204" pitchFamily="34" charset="0"/>
              <a:cs typeface="Calibri" panose="020F0502020204030204" pitchFamily="34" charset="0"/>
            </a:endParaRPr>
          </a:p>
          <a:p>
            <a:pPr marL="514350" indent="-514350">
              <a:lnSpc>
                <a:spcPct val="150000"/>
              </a:lnSpc>
              <a:buFont typeface="+mj-lt"/>
              <a:buAutoNum type="arabicPeriod"/>
            </a:pPr>
            <a:r>
              <a:rPr lang="es-MX" sz="2800" dirty="0">
                <a:latin typeface="Calibri" panose="020F0502020204030204" pitchFamily="34" charset="0"/>
                <a:cs typeface="Calibri" panose="020F0502020204030204" pitchFamily="34" charset="0"/>
              </a:rPr>
              <a:t>Usos de las nuevas tecnologías de los medios en la sociedad: la oportunidad social</a:t>
            </a:r>
          </a:p>
          <a:p>
            <a:pPr marL="514350" indent="-514350">
              <a:lnSpc>
                <a:spcPct val="150000"/>
              </a:lnSpc>
              <a:buFont typeface="+mj-lt"/>
              <a:buAutoNum type="arabicPeriod"/>
            </a:pPr>
            <a:endParaRPr lang="es-MX" sz="2800" dirty="0">
              <a:latin typeface="Calibri" panose="020F0502020204030204" pitchFamily="34" charset="0"/>
              <a:cs typeface="Calibri" panose="020F0502020204030204" pitchFamily="34" charset="0"/>
            </a:endParaRPr>
          </a:p>
          <a:p>
            <a:pPr marL="514350" indent="-514350">
              <a:buFont typeface="+mj-lt"/>
              <a:buAutoNum type="arabicPeriod"/>
            </a:pPr>
            <a:r>
              <a:rPr lang="es-MX" sz="2800" dirty="0">
                <a:latin typeface="Calibri" panose="020F0502020204030204" pitchFamily="34" charset="0"/>
                <a:cs typeface="Calibri" panose="020F0502020204030204" pitchFamily="34" charset="0"/>
              </a:rPr>
              <a:t>Usos de herramientas multimedia interactivas, incluidos los juegos digitales en las aulas</a:t>
            </a:r>
          </a:p>
          <a:p>
            <a:pPr marL="0" indent="0">
              <a:buFont typeface="Nunito Light"/>
              <a:buNone/>
            </a:pPr>
            <a:endParaRPr lang="es-MX" dirty="0"/>
          </a:p>
        </p:txBody>
      </p:sp>
    </p:spTree>
    <p:extLst>
      <p:ext uri="{BB962C8B-B14F-4D97-AF65-F5344CB8AC3E}">
        <p14:creationId xmlns:p14="http://schemas.microsoft.com/office/powerpoint/2010/main" val="3435470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0" y="-18828"/>
            <a:ext cx="10281200" cy="763600"/>
          </a:xfrm>
          <a:prstGeom prst="rect">
            <a:avLst/>
          </a:prstGeom>
        </p:spPr>
        <p:txBody>
          <a:bodyPr spcFirstLastPara="1" vert="horz" wrap="square" lIns="121900" tIns="121900" rIns="121900" bIns="121900" rtlCol="0" anchor="t" anchorCtr="0">
            <a:noAutofit/>
          </a:bodyPr>
          <a:lstStyle/>
          <a:p>
            <a:pPr algn="ctr"/>
            <a:r>
              <a:rPr lang="es-MX" dirty="0"/>
              <a:t>Módulo (13)</a:t>
            </a:r>
            <a:br>
              <a:rPr lang="es-MX" dirty="0"/>
            </a:br>
            <a:r>
              <a:rPr lang="es-MX" sz="4800" dirty="0"/>
              <a:t> </a:t>
            </a:r>
            <a:r>
              <a:rPr lang="es-MX" sz="3200" dirty="0"/>
              <a:t>Medios, tecnología y los Objetivos de Desarrollo Sostenible: </a:t>
            </a:r>
            <a:br>
              <a:rPr lang="es-MX" sz="3200" dirty="0"/>
            </a:br>
            <a:r>
              <a:rPr lang="es-MX" sz="3200" dirty="0"/>
              <a:t>el contexto MIL</a:t>
            </a:r>
            <a:br>
              <a:rPr lang="es-MX" dirty="0"/>
            </a:b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9" name="Rectángulo 28">
            <a:extLst>
              <a:ext uri="{FF2B5EF4-FFF2-40B4-BE49-F238E27FC236}">
                <a16:creationId xmlns:a16="http://schemas.microsoft.com/office/drawing/2014/main" id="{B1BF7AB1-6F91-7546-9457-593065A6F5CC}"/>
              </a:ext>
            </a:extLst>
          </p:cNvPr>
          <p:cNvSpPr/>
          <p:nvPr/>
        </p:nvSpPr>
        <p:spPr>
          <a:xfrm>
            <a:off x="713551" y="5923259"/>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https://unesdoc.unesco.org/ark:/48223/pf0000377068</a:t>
            </a:r>
            <a:r>
              <a:rPr lang="es-MX" sz="900" dirty="0"/>
              <a:t> </a:t>
            </a:r>
          </a:p>
        </p:txBody>
      </p:sp>
      <p:pic>
        <p:nvPicPr>
          <p:cNvPr id="26" name="Marcador de contenido 3">
            <a:extLst>
              <a:ext uri="{FF2B5EF4-FFF2-40B4-BE49-F238E27FC236}">
                <a16:creationId xmlns:a16="http://schemas.microsoft.com/office/drawing/2014/main" id="{CF32473D-A1A9-1745-843A-B0099F6E1790}"/>
              </a:ext>
            </a:extLst>
          </p:cNvPr>
          <p:cNvPicPr>
            <a:picLocks noChangeAspect="1"/>
          </p:cNvPicPr>
          <p:nvPr/>
        </p:nvPicPr>
        <p:blipFill>
          <a:blip r:embed="rId4"/>
          <a:stretch>
            <a:fillRect/>
          </a:stretch>
        </p:blipFill>
        <p:spPr>
          <a:xfrm>
            <a:off x="713551" y="2245021"/>
            <a:ext cx="2743092" cy="3678238"/>
          </a:xfrm>
          <a:prstGeom prst="rect">
            <a:avLst/>
          </a:prstGeom>
        </p:spPr>
      </p:pic>
      <p:sp>
        <p:nvSpPr>
          <p:cNvPr id="30" name="CuadroTexto 29">
            <a:extLst>
              <a:ext uri="{FF2B5EF4-FFF2-40B4-BE49-F238E27FC236}">
                <a16:creationId xmlns:a16="http://schemas.microsoft.com/office/drawing/2014/main" id="{9A66E1DB-6519-FA42-8C46-82D75D847BDB}"/>
              </a:ext>
            </a:extLst>
          </p:cNvPr>
          <p:cNvSpPr txBox="1"/>
          <p:nvPr/>
        </p:nvSpPr>
        <p:spPr>
          <a:xfrm>
            <a:off x="3501143" y="1182972"/>
            <a:ext cx="8566318" cy="4836389"/>
          </a:xfrm>
          <a:prstGeom prst="rect">
            <a:avLst/>
          </a:prstGeom>
          <a:noFill/>
        </p:spPr>
        <p:txBody>
          <a:bodyPr wrap="square" rtlCol="0">
            <a:spAutoFit/>
          </a:bodyPr>
          <a:lstStyle/>
          <a:p>
            <a:pPr algn="just">
              <a:lnSpc>
                <a:spcPct val="150000"/>
              </a:lnSpc>
            </a:pPr>
            <a:endParaRPr lang="es-MX" sz="2000" b="1" dirty="0">
              <a:latin typeface="Calibri" panose="020F0502020204030204" pitchFamily="34" charset="0"/>
              <a:cs typeface="Calibri" panose="020F0502020204030204" pitchFamily="34" charset="0"/>
            </a:endParaRPr>
          </a:p>
          <a:p>
            <a:pPr algn="just">
              <a:lnSpc>
                <a:spcPct val="150000"/>
              </a:lnSpc>
            </a:pPr>
            <a:r>
              <a:rPr lang="es-MX" sz="2000" b="1" dirty="0">
                <a:latin typeface="Calibri" panose="020F0502020204030204" pitchFamily="34" charset="0"/>
                <a:cs typeface="Calibri" panose="020F0502020204030204" pitchFamily="34" charset="0"/>
              </a:rPr>
              <a:t>UNIDADES</a:t>
            </a:r>
          </a:p>
          <a:p>
            <a:pPr marL="457200" indent="-457200">
              <a:lnSpc>
                <a:spcPct val="150000"/>
              </a:lnSpc>
              <a:buFont typeface="+mj-lt"/>
              <a:buAutoNum type="arabicPeriod"/>
            </a:pPr>
            <a:r>
              <a:rPr lang="es-MX" sz="2400" dirty="0">
                <a:latin typeface="Calibri" panose="020F0502020204030204" pitchFamily="34" charset="0"/>
                <a:cs typeface="Calibri" panose="020F0502020204030204" pitchFamily="34" charset="0"/>
              </a:rPr>
              <a:t>Papel MIL en objetivos de desarrollo sostenible</a:t>
            </a:r>
          </a:p>
          <a:p>
            <a:pPr marL="457200" indent="-457200">
              <a:lnSpc>
                <a:spcPct val="150000"/>
              </a:lnSpc>
              <a:buFont typeface="+mj-lt"/>
              <a:buAutoNum type="arabicPeriod"/>
            </a:pPr>
            <a:r>
              <a:rPr lang="es-MX" sz="2400" dirty="0">
                <a:latin typeface="Calibri" panose="020F0502020204030204" pitchFamily="34" charset="0"/>
                <a:cs typeface="Calibri" panose="020F0502020204030204" pitchFamily="34" charset="0"/>
              </a:rPr>
              <a:t>Dimensiones sociales, culturales y políticas de medios y empresas de comunicación digital</a:t>
            </a:r>
          </a:p>
          <a:p>
            <a:pPr marL="457200" indent="-457200">
              <a:lnSpc>
                <a:spcPct val="150000"/>
              </a:lnSpc>
              <a:buFont typeface="+mj-lt"/>
              <a:buAutoNum type="arabicPeriod"/>
            </a:pPr>
            <a:r>
              <a:rPr lang="es-MX" sz="2400" dirty="0">
                <a:latin typeface="Calibri" panose="020F0502020204030204" pitchFamily="34" charset="0"/>
                <a:cs typeface="Calibri" panose="020F0502020204030204" pitchFamily="34" charset="0"/>
              </a:rPr>
              <a:t>Propiedad de medios y mercantilización de información</a:t>
            </a:r>
          </a:p>
          <a:p>
            <a:pPr marL="457200" indent="-457200">
              <a:lnSpc>
                <a:spcPct val="150000"/>
              </a:lnSpc>
              <a:buFont typeface="+mj-lt"/>
              <a:buAutoNum type="arabicPeriod"/>
            </a:pPr>
            <a:r>
              <a:rPr lang="es-MX" sz="2400" dirty="0">
                <a:latin typeface="Calibri" panose="020F0502020204030204" pitchFamily="34" charset="0"/>
                <a:cs typeface="Calibri" panose="020F0502020204030204" pitchFamily="34" charset="0"/>
              </a:rPr>
              <a:t>Promoción de medios alternativos a través de tecnología digital</a:t>
            </a:r>
          </a:p>
          <a:p>
            <a:pPr marL="457200" indent="-457200">
              <a:lnSpc>
                <a:spcPct val="150000"/>
              </a:lnSpc>
              <a:buFont typeface="+mj-lt"/>
              <a:buAutoNum type="arabicPeriod"/>
            </a:pPr>
            <a:r>
              <a:rPr lang="es-MX" sz="2400" dirty="0">
                <a:latin typeface="Calibri" panose="020F0502020204030204" pitchFamily="34" charset="0"/>
                <a:cs typeface="Calibri" panose="020F0502020204030204" pitchFamily="34" charset="0"/>
              </a:rPr>
              <a:t> Usos de nuevas tecnologías de medios en la sociedad: oportunidad social</a:t>
            </a:r>
          </a:p>
        </p:txBody>
      </p:sp>
    </p:spTree>
    <p:extLst>
      <p:ext uri="{BB962C8B-B14F-4D97-AF65-F5344CB8AC3E}">
        <p14:creationId xmlns:p14="http://schemas.microsoft.com/office/powerpoint/2010/main" val="1074336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101251" y="329080"/>
            <a:ext cx="10281200" cy="1420463"/>
          </a:xfrm>
          <a:prstGeom prst="rect">
            <a:avLst/>
          </a:prstGeom>
        </p:spPr>
        <p:txBody>
          <a:bodyPr spcFirstLastPara="1" vert="horz" wrap="square" lIns="121900" tIns="121900" rIns="121900" bIns="121900" rtlCol="0" anchor="t" anchorCtr="0">
            <a:noAutofit/>
          </a:bodyPr>
          <a:lstStyle/>
          <a:p>
            <a:pPr algn="ctr"/>
            <a:r>
              <a:rPr lang="es-MX" dirty="0"/>
              <a:t>Módulo (14)</a:t>
            </a:r>
            <a:br>
              <a:rPr lang="es-MX" dirty="0"/>
            </a:br>
            <a:r>
              <a:rPr lang="es-MX" sz="3200" dirty="0"/>
              <a:t>Comunicación e información, AMI y aprendizaje: </a:t>
            </a:r>
            <a:br>
              <a:rPr lang="es-MX" sz="3200" dirty="0"/>
            </a:br>
            <a:r>
              <a:rPr lang="es-MX" sz="3200" dirty="0"/>
              <a:t>Módulo final</a:t>
            </a:r>
            <a:br>
              <a:rPr lang="es-MX" dirty="0">
                <a:latin typeface="Calibri" panose="020F0502020204030204" pitchFamily="34" charset="0"/>
                <a:cs typeface="Calibri" panose="020F0502020204030204" pitchFamily="34" charset="0"/>
              </a:rPr>
            </a:br>
            <a:br>
              <a:rPr lang="es-MX" dirty="0"/>
            </a:br>
            <a:r>
              <a:rPr lang="es-MX" sz="3200" dirty="0"/>
              <a:t> </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9" name="Rectángulo 28">
            <a:extLst>
              <a:ext uri="{FF2B5EF4-FFF2-40B4-BE49-F238E27FC236}">
                <a16:creationId xmlns:a16="http://schemas.microsoft.com/office/drawing/2014/main" id="{B1BF7AB1-6F91-7546-9457-593065A6F5CC}"/>
              </a:ext>
            </a:extLst>
          </p:cNvPr>
          <p:cNvSpPr/>
          <p:nvPr/>
        </p:nvSpPr>
        <p:spPr>
          <a:xfrm>
            <a:off x="713551" y="5923259"/>
            <a:ext cx="2789546" cy="230832"/>
          </a:xfrm>
          <a:prstGeom prst="rect">
            <a:avLst/>
          </a:prstGeom>
        </p:spPr>
        <p:txBody>
          <a:bodyPr wrap="none">
            <a:spAutoFit/>
          </a:bodyPr>
          <a:lstStyle/>
          <a:p>
            <a:r>
              <a:rPr lang="en-US" sz="900" u="sng"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https://unesdoc.unesco.org/ark:/48223/pf0000377068</a:t>
            </a:r>
            <a:r>
              <a:rPr lang="es-MX" sz="900" dirty="0"/>
              <a:t> </a:t>
            </a:r>
          </a:p>
        </p:txBody>
      </p:sp>
      <p:pic>
        <p:nvPicPr>
          <p:cNvPr id="26" name="Imagen 25">
            <a:extLst>
              <a:ext uri="{FF2B5EF4-FFF2-40B4-BE49-F238E27FC236}">
                <a16:creationId xmlns:a16="http://schemas.microsoft.com/office/drawing/2014/main" id="{A4396422-8559-0F4C-A0BE-C0858304CCAC}"/>
              </a:ext>
            </a:extLst>
          </p:cNvPr>
          <p:cNvPicPr>
            <a:picLocks noChangeAspect="1"/>
          </p:cNvPicPr>
          <p:nvPr/>
        </p:nvPicPr>
        <p:blipFill>
          <a:blip r:embed="rId4"/>
          <a:stretch>
            <a:fillRect/>
          </a:stretch>
        </p:blipFill>
        <p:spPr>
          <a:xfrm>
            <a:off x="758051" y="2299119"/>
            <a:ext cx="2923934" cy="3582566"/>
          </a:xfrm>
          <a:prstGeom prst="rect">
            <a:avLst/>
          </a:prstGeom>
        </p:spPr>
      </p:pic>
      <p:sp>
        <p:nvSpPr>
          <p:cNvPr id="30" name="Marcador de contenido 2">
            <a:extLst>
              <a:ext uri="{FF2B5EF4-FFF2-40B4-BE49-F238E27FC236}">
                <a16:creationId xmlns:a16="http://schemas.microsoft.com/office/drawing/2014/main" id="{B7E30F4F-1611-EA4F-B72D-12E32205A478}"/>
              </a:ext>
            </a:extLst>
          </p:cNvPr>
          <p:cNvSpPr txBox="1">
            <a:spLocks/>
          </p:cNvSpPr>
          <p:nvPr/>
        </p:nvSpPr>
        <p:spPr>
          <a:xfrm>
            <a:off x="3990109" y="1987424"/>
            <a:ext cx="8201891" cy="4274579"/>
          </a:xfrm>
          <a:prstGeom prst="rect">
            <a:avLst/>
          </a:prstGeom>
        </p:spPr>
        <p:txBody>
          <a:bodyPr spcFirstLastPara="1" vert="horz" wrap="square" lIns="91425" tIns="91425" rIns="91425" bIns="91425" rtlCol="0" anchor="t" anchorCtr="0">
            <a:noAutofit/>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514350" indent="-514350">
              <a:lnSpc>
                <a:spcPct val="150000"/>
              </a:lnSpc>
              <a:buFont typeface="+mj-lt"/>
              <a:buAutoNum type="arabicPeriod"/>
            </a:pPr>
            <a:r>
              <a:rPr lang="es-MX" sz="2800" dirty="0"/>
              <a:t>UNIDADES</a:t>
            </a:r>
          </a:p>
          <a:p>
            <a:pPr marL="514350" indent="-514350">
              <a:lnSpc>
                <a:spcPct val="150000"/>
              </a:lnSpc>
              <a:buFont typeface="+mj-lt"/>
              <a:buAutoNum type="arabicPeriod"/>
            </a:pPr>
            <a:r>
              <a:rPr lang="es-MX" sz="2800" dirty="0"/>
              <a:t>Comunicación e información, enseñanza y aprendizaje</a:t>
            </a:r>
          </a:p>
          <a:p>
            <a:pPr marL="514350" indent="-514350">
              <a:lnSpc>
                <a:spcPct val="150000"/>
              </a:lnSpc>
              <a:buFont typeface="+mj-lt"/>
              <a:buAutoNum type="arabicPeriod"/>
            </a:pPr>
            <a:r>
              <a:rPr lang="es-MX" sz="2800" dirty="0"/>
              <a:t>Teorías de aprendizaje y MIL</a:t>
            </a:r>
          </a:p>
          <a:p>
            <a:pPr marL="514350" indent="-514350">
              <a:lnSpc>
                <a:spcPct val="150000"/>
              </a:lnSpc>
              <a:buFont typeface="+mj-lt"/>
              <a:buAutoNum type="arabicPeriod"/>
            </a:pPr>
            <a:r>
              <a:rPr lang="es-MX" sz="2800" dirty="0"/>
              <a:t>Gestión del cambio para fomentar un entorno propicio para AMI en espacios de aprendizaje</a:t>
            </a:r>
          </a:p>
        </p:txBody>
      </p:sp>
    </p:spTree>
    <p:extLst>
      <p:ext uri="{BB962C8B-B14F-4D97-AF65-F5344CB8AC3E}">
        <p14:creationId xmlns:p14="http://schemas.microsoft.com/office/powerpoint/2010/main" val="3713113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960000" y="593367"/>
            <a:ext cx="10281200" cy="763600"/>
          </a:xfrm>
          <a:prstGeom prst="rect">
            <a:avLst/>
          </a:prstGeom>
        </p:spPr>
        <p:txBody>
          <a:bodyPr spcFirstLastPara="1" vert="horz" wrap="square" lIns="121900" tIns="121900" rIns="121900" bIns="121900" rtlCol="0" anchor="t" anchorCtr="0">
            <a:noAutofit/>
          </a:bodyPr>
          <a:lstStyle/>
          <a:p>
            <a:r>
              <a:rPr lang="es-MX" dirty="0"/>
              <a:t>Módulo UNO – Primera parte</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pic>
        <p:nvPicPr>
          <p:cNvPr id="24" name="Marcador de contenido 3">
            <a:extLst>
              <a:ext uri="{FF2B5EF4-FFF2-40B4-BE49-F238E27FC236}">
                <a16:creationId xmlns:a16="http://schemas.microsoft.com/office/drawing/2014/main" id="{DB8C7087-0454-064F-9F6D-F9530CAAE87F}"/>
              </a:ext>
            </a:extLst>
          </p:cNvPr>
          <p:cNvPicPr>
            <a:picLocks noChangeAspect="1"/>
          </p:cNvPicPr>
          <p:nvPr/>
        </p:nvPicPr>
        <p:blipFill>
          <a:blip r:embed="rId3"/>
          <a:stretch>
            <a:fillRect/>
          </a:stretch>
        </p:blipFill>
        <p:spPr>
          <a:xfrm>
            <a:off x="1779198" y="1241309"/>
            <a:ext cx="8426769" cy="4987547"/>
          </a:xfrm>
          <a:prstGeom prst="rect">
            <a:avLst/>
          </a:prstGeom>
        </p:spPr>
      </p:pic>
    </p:spTree>
    <p:extLst>
      <p:ext uri="{BB962C8B-B14F-4D97-AF65-F5344CB8AC3E}">
        <p14:creationId xmlns:p14="http://schemas.microsoft.com/office/powerpoint/2010/main" val="4277043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960000" y="593367"/>
            <a:ext cx="10281200" cy="763600"/>
          </a:xfrm>
          <a:prstGeom prst="rect">
            <a:avLst/>
          </a:prstGeom>
        </p:spPr>
        <p:txBody>
          <a:bodyPr spcFirstLastPara="1" vert="horz" wrap="square" lIns="121900" tIns="121900" rIns="121900" bIns="121900" rtlCol="0" anchor="t" anchorCtr="0">
            <a:noAutofit/>
          </a:bodyPr>
          <a:lstStyle/>
          <a:p>
            <a:r>
              <a:rPr lang="es-MX" dirty="0"/>
              <a:t>Módulo UNO – Segunda parte</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pic>
        <p:nvPicPr>
          <p:cNvPr id="25" name="Marcador de contenido 3">
            <a:extLst>
              <a:ext uri="{FF2B5EF4-FFF2-40B4-BE49-F238E27FC236}">
                <a16:creationId xmlns:a16="http://schemas.microsoft.com/office/drawing/2014/main" id="{B9FACCDD-D125-EC45-AB9D-89C196CE7E0B}"/>
              </a:ext>
            </a:extLst>
          </p:cNvPr>
          <p:cNvPicPr>
            <a:picLocks noChangeAspect="1"/>
          </p:cNvPicPr>
          <p:nvPr/>
        </p:nvPicPr>
        <p:blipFill>
          <a:blip r:embed="rId3"/>
          <a:stretch>
            <a:fillRect/>
          </a:stretch>
        </p:blipFill>
        <p:spPr>
          <a:xfrm>
            <a:off x="1869913" y="1728774"/>
            <a:ext cx="8356995" cy="4195694"/>
          </a:xfrm>
          <a:prstGeom prst="rect">
            <a:avLst/>
          </a:prstGeom>
        </p:spPr>
      </p:pic>
    </p:spTree>
    <p:extLst>
      <p:ext uri="{BB962C8B-B14F-4D97-AF65-F5344CB8AC3E}">
        <p14:creationId xmlns:p14="http://schemas.microsoft.com/office/powerpoint/2010/main" val="241825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23"/>
          <p:cNvGrpSpPr/>
          <p:nvPr/>
        </p:nvGrpSpPr>
        <p:grpSpPr>
          <a:xfrm>
            <a:off x="8544367" y="987101"/>
            <a:ext cx="3443200" cy="385800"/>
            <a:chOff x="6967625" y="394825"/>
            <a:chExt cx="2582400" cy="289350"/>
          </a:xfrm>
        </p:grpSpPr>
        <p:sp>
          <p:nvSpPr>
            <p:cNvPr id="129" name="Google Shape;129;p23"/>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0" name="Google Shape;130;p23"/>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1" name="Google Shape;131;p23"/>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2" name="Google Shape;132;p23"/>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3" name="Google Shape;133;p23"/>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4" name="Google Shape;134;p23"/>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5" name="Google Shape;135;p23"/>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6" name="Google Shape;136;p23"/>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7" name="Google Shape;137;p23"/>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8" name="Google Shape;138;p23"/>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9" name="Google Shape;139;p23"/>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0" name="Google Shape;140;p23"/>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1" name="Google Shape;141;p23"/>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2" name="Google Shape;142;p23"/>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3" name="Google Shape;143;p23"/>
            <p:cNvSpPr/>
            <p:nvPr/>
          </p:nvSpPr>
          <p:spPr>
            <a:xfrm rot="-5400000">
              <a:off x="8301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4" name="Google Shape;144;p23"/>
            <p:cNvSpPr/>
            <p:nvPr/>
          </p:nvSpPr>
          <p:spPr>
            <a:xfrm rot="-5400000">
              <a:off x="8301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5" name="Google Shape;145;p23"/>
            <p:cNvSpPr/>
            <p:nvPr/>
          </p:nvSpPr>
          <p:spPr>
            <a:xfrm rot="-5400000">
              <a:off x="8491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6" name="Google Shape;146;p23"/>
            <p:cNvSpPr/>
            <p:nvPr/>
          </p:nvSpPr>
          <p:spPr>
            <a:xfrm rot="-5400000">
              <a:off x="8491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7" name="Google Shape;147;p23"/>
            <p:cNvSpPr/>
            <p:nvPr/>
          </p:nvSpPr>
          <p:spPr>
            <a:xfrm rot="-5400000">
              <a:off x="8682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8" name="Google Shape;148;p23"/>
            <p:cNvSpPr/>
            <p:nvPr/>
          </p:nvSpPr>
          <p:spPr>
            <a:xfrm rot="-5400000">
              <a:off x="8682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9" name="Google Shape;149;p23"/>
            <p:cNvSpPr/>
            <p:nvPr/>
          </p:nvSpPr>
          <p:spPr>
            <a:xfrm rot="-5400000">
              <a:off x="8872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0" name="Google Shape;150;p23"/>
            <p:cNvSpPr/>
            <p:nvPr/>
          </p:nvSpPr>
          <p:spPr>
            <a:xfrm rot="-5400000">
              <a:off x="8872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1" name="Google Shape;151;p23"/>
            <p:cNvSpPr/>
            <p:nvPr/>
          </p:nvSpPr>
          <p:spPr>
            <a:xfrm rot="-5400000">
              <a:off x="9063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2" name="Google Shape;152;p23"/>
            <p:cNvSpPr/>
            <p:nvPr/>
          </p:nvSpPr>
          <p:spPr>
            <a:xfrm rot="-5400000">
              <a:off x="9063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3" name="Google Shape;153;p23"/>
            <p:cNvSpPr/>
            <p:nvPr/>
          </p:nvSpPr>
          <p:spPr>
            <a:xfrm rot="-5400000">
              <a:off x="9253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4" name="Google Shape;154;p23"/>
            <p:cNvSpPr/>
            <p:nvPr/>
          </p:nvSpPr>
          <p:spPr>
            <a:xfrm rot="-5400000">
              <a:off x="9253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5" name="Google Shape;155;p23"/>
            <p:cNvSpPr/>
            <p:nvPr/>
          </p:nvSpPr>
          <p:spPr>
            <a:xfrm rot="-5400000">
              <a:off x="9444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6" name="Google Shape;156;p23"/>
            <p:cNvSpPr/>
            <p:nvPr/>
          </p:nvSpPr>
          <p:spPr>
            <a:xfrm rot="-5400000">
              <a:off x="9444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157" name="Google Shape;157;p23"/>
          <p:cNvSpPr txBox="1">
            <a:spLocks noGrp="1"/>
          </p:cNvSpPr>
          <p:nvPr>
            <p:ph type="title"/>
          </p:nvPr>
        </p:nvSpPr>
        <p:spPr>
          <a:xfrm>
            <a:off x="1395137" y="1987555"/>
            <a:ext cx="9401723" cy="763600"/>
          </a:xfrm>
          <a:prstGeom prst="rect">
            <a:avLst/>
          </a:prstGeom>
        </p:spPr>
        <p:txBody>
          <a:bodyPr spcFirstLastPara="1" vert="horz" wrap="square" lIns="121900" tIns="121900" rIns="121900" bIns="121900" rtlCol="0" anchor="t" anchorCtr="0">
            <a:noAutofit/>
          </a:bodyPr>
          <a:lstStyle/>
          <a:p>
            <a:r>
              <a:rPr lang="es-ES" sz="8800" dirty="0"/>
              <a:t>03</a:t>
            </a:r>
            <a:br>
              <a:rPr lang="es-ES" sz="8800" dirty="0"/>
            </a:br>
            <a:r>
              <a:rPr lang="es-ES" sz="8800" dirty="0"/>
              <a:t>Conclusiones</a:t>
            </a:r>
            <a:endParaRPr sz="8800" dirty="0"/>
          </a:p>
        </p:txBody>
      </p:sp>
      <p:cxnSp>
        <p:nvCxnSpPr>
          <p:cNvPr id="161" name="Google Shape;161;p23"/>
          <p:cNvCxnSpPr/>
          <p:nvPr/>
        </p:nvCxnSpPr>
        <p:spPr>
          <a:xfrm>
            <a:off x="940800" y="342467"/>
            <a:ext cx="10310400" cy="0"/>
          </a:xfrm>
          <a:prstGeom prst="straightConnector1">
            <a:avLst/>
          </a:prstGeom>
          <a:noFill/>
          <a:ln w="9525" cap="flat" cmpd="sng">
            <a:solidFill>
              <a:schemeClr val="dk1"/>
            </a:solidFill>
            <a:prstDash val="solid"/>
            <a:round/>
            <a:headEnd type="oval" w="med" len="med"/>
            <a:tailEnd type="oval" w="med" len="med"/>
          </a:ln>
        </p:spPr>
      </p:cxnSp>
      <p:cxnSp>
        <p:nvCxnSpPr>
          <p:cNvPr id="162" name="Google Shape;162;p23"/>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sp>
        <p:nvSpPr>
          <p:cNvPr id="163" name="Google Shape;163;p23"/>
          <p:cNvSpPr/>
          <p:nvPr/>
        </p:nvSpPr>
        <p:spPr>
          <a:xfrm>
            <a:off x="-486140" y="5063589"/>
            <a:ext cx="1320400" cy="13204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1" name="Marcador de contenido 2">
            <a:extLst>
              <a:ext uri="{FF2B5EF4-FFF2-40B4-BE49-F238E27FC236}">
                <a16:creationId xmlns:a16="http://schemas.microsoft.com/office/drawing/2014/main" id="{9C69E012-4D69-6549-9408-5A64048E0F7C}"/>
              </a:ext>
            </a:extLst>
          </p:cNvPr>
          <p:cNvSpPr txBox="1">
            <a:spLocks/>
          </p:cNvSpPr>
          <p:nvPr/>
        </p:nvSpPr>
        <p:spPr>
          <a:xfrm>
            <a:off x="1125340" y="2124755"/>
            <a:ext cx="9941319" cy="3124658"/>
          </a:xfrm>
          <a:prstGeom prst="rect">
            <a:avLst/>
          </a:prstGeom>
        </p:spPr>
        <p:txBody>
          <a:bodyPr spcFirstLastPara="1" vert="horz" wrap="square" lIns="91425" tIns="91425" rIns="91425" bIns="91425" rtlCol="0" anchor="ctr" anchorCtr="0">
            <a:normAutofit/>
          </a:bodyPr>
          <a:lstStyle>
            <a:lvl1pPr marL="609585" lvl="0" indent="-397923" algn="l" defTabSz="914400" rtl="0" eaLnBrk="1" latinLnBrk="0" hangingPunct="1">
              <a:lnSpc>
                <a:spcPct val="100000"/>
              </a:lnSpc>
              <a:spcBef>
                <a:spcPts val="0"/>
              </a:spcBef>
              <a:spcAft>
                <a:spcPts val="0"/>
              </a:spcAft>
              <a:buSzPts val="1100"/>
              <a:buFont typeface="Nunito Light"/>
              <a:buChar char="●"/>
              <a:defRPr sz="1600" kern="1200">
                <a:solidFill>
                  <a:schemeClr val="tx1"/>
                </a:solidFill>
                <a:latin typeface="+mn-lt"/>
                <a:ea typeface="+mn-ea"/>
                <a:cs typeface="+mn-cs"/>
              </a:defRPr>
            </a:lvl1pPr>
            <a:lvl2pPr marL="1219170" lvl="1" indent="-397923" algn="l" defTabSz="914400" rtl="0" eaLnBrk="1" latinLnBrk="0" hangingPunct="1">
              <a:lnSpc>
                <a:spcPct val="115000"/>
              </a:lnSpc>
              <a:spcBef>
                <a:spcPts val="1333"/>
              </a:spcBef>
              <a:spcAft>
                <a:spcPts val="0"/>
              </a:spcAft>
              <a:buSzPts val="1100"/>
              <a:buFont typeface="Nunito Light"/>
              <a:buChar char="○"/>
              <a:defRPr sz="1467" kern="1200">
                <a:solidFill>
                  <a:srgbClr val="434343"/>
                </a:solidFill>
                <a:latin typeface="+mn-lt"/>
                <a:ea typeface="+mn-ea"/>
                <a:cs typeface="+mn-cs"/>
              </a:defRPr>
            </a:lvl2pPr>
            <a:lvl3pPr marL="1828754" lvl="2"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3pPr>
            <a:lvl4pPr marL="2438339" lvl="3"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4pPr>
            <a:lvl5pPr marL="3047924" lvl="4"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5pPr>
            <a:lvl6pPr marL="3657509" lvl="5"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6pPr>
            <a:lvl7pPr marL="4267093" lvl="6"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7pPr>
            <a:lvl8pPr marL="4876678" lvl="7"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8pPr>
            <a:lvl9pPr marL="5486263" lvl="8" indent="-397923" algn="l" defTabSz="914400" rtl="0" eaLnBrk="1" latinLnBrk="0" hangingPunct="1">
              <a:lnSpc>
                <a:spcPct val="115000"/>
              </a:lnSpc>
              <a:spcBef>
                <a:spcPts val="2133"/>
              </a:spcBef>
              <a:spcAft>
                <a:spcPts val="2133"/>
              </a:spcAft>
              <a:buClr>
                <a:srgbClr val="434343"/>
              </a:buClr>
              <a:buSzPts val="1100"/>
              <a:buFont typeface="Nunito Light"/>
              <a:buChar char="■"/>
              <a:defRPr sz="1467" kern="1200">
                <a:solidFill>
                  <a:srgbClr val="434343"/>
                </a:solidFill>
                <a:latin typeface="+mn-lt"/>
                <a:ea typeface="+mn-ea"/>
                <a:cs typeface="+mn-cs"/>
              </a:defRPr>
            </a:lvl9pPr>
          </a:lstStyle>
          <a:p>
            <a:endParaRPr lang="es-MX" sz="3600" dirty="0"/>
          </a:p>
        </p:txBody>
      </p:sp>
    </p:spTree>
    <p:extLst>
      <p:ext uri="{BB962C8B-B14F-4D97-AF65-F5344CB8AC3E}">
        <p14:creationId xmlns:p14="http://schemas.microsoft.com/office/powerpoint/2010/main" val="1797623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955400" y="843319"/>
            <a:ext cx="10281200" cy="763600"/>
          </a:xfrm>
          <a:prstGeom prst="rect">
            <a:avLst/>
          </a:prstGeom>
        </p:spPr>
        <p:txBody>
          <a:bodyPr spcFirstLastPara="1" vert="horz" wrap="square" lIns="121900" tIns="121900" rIns="121900" bIns="121900" rtlCol="0" anchor="t" anchorCtr="0">
            <a:noAutofit/>
          </a:bodyPr>
          <a:lstStyle/>
          <a:p>
            <a:r>
              <a:rPr lang="es-ES" dirty="0"/>
              <a:t>Conclusiones</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3" name="Rectángulo 2">
            <a:extLst>
              <a:ext uri="{FF2B5EF4-FFF2-40B4-BE49-F238E27FC236}">
                <a16:creationId xmlns:a16="http://schemas.microsoft.com/office/drawing/2014/main" id="{905402B3-7391-C146-AC27-0A10911D14EF}"/>
              </a:ext>
            </a:extLst>
          </p:cNvPr>
          <p:cNvSpPr/>
          <p:nvPr/>
        </p:nvSpPr>
        <p:spPr>
          <a:xfrm>
            <a:off x="1831851" y="2361137"/>
            <a:ext cx="8550600" cy="3416320"/>
          </a:xfrm>
          <a:prstGeom prst="rect">
            <a:avLst/>
          </a:prstGeom>
        </p:spPr>
        <p:txBody>
          <a:bodyPr wrap="square">
            <a:spAutoFit/>
          </a:bodyPr>
          <a:lstStyle/>
          <a:p>
            <a:pPr marL="342900" indent="-342900">
              <a:buFont typeface="Arial" panose="020B0604020202020204" pitchFamily="34" charset="0"/>
              <a:buChar char="•"/>
            </a:pPr>
            <a:r>
              <a:rPr lang="es-MX" sz="2400" dirty="0"/>
              <a:t>Las competencias mediáticas e informacionales determinan nuestra calidad de vida.</a:t>
            </a:r>
          </a:p>
          <a:p>
            <a:pPr marL="342900" indent="-342900">
              <a:buFont typeface="Arial" panose="020B0604020202020204" pitchFamily="34" charset="0"/>
              <a:buChar char="•"/>
            </a:pPr>
            <a:endParaRPr lang="es-MX" sz="2400" dirty="0"/>
          </a:p>
          <a:p>
            <a:pPr marL="342900" indent="-342900">
              <a:buFont typeface="Arial" panose="020B0604020202020204" pitchFamily="34" charset="0"/>
              <a:buChar char="•"/>
            </a:pPr>
            <a:r>
              <a:rPr lang="es-MX" sz="2400" dirty="0"/>
              <a:t>El nuevo Curriculum MIL de la UNESCO es una herramienta de capacitación para desarrollar competencias MIL</a:t>
            </a:r>
          </a:p>
          <a:p>
            <a:pPr marL="342900" indent="-342900">
              <a:buFont typeface="Arial" panose="020B0604020202020204" pitchFamily="34" charset="0"/>
              <a:buChar char="•"/>
            </a:pPr>
            <a:endParaRPr lang="es-MX" sz="2400" dirty="0"/>
          </a:p>
          <a:p>
            <a:pPr marL="342900" indent="-342900">
              <a:buFont typeface="Arial" panose="020B0604020202020204" pitchFamily="34" charset="0"/>
              <a:buChar char="•"/>
            </a:pPr>
            <a:r>
              <a:rPr lang="es-MX" sz="2400" dirty="0"/>
              <a:t>La Alianza MIL de UNESCO tiene el objetivo de promover esfuerzos conjuntos para construir una sociedad con habilidades de pensamiento crítico en el uso de la información.</a:t>
            </a:r>
          </a:p>
        </p:txBody>
      </p:sp>
    </p:spTree>
    <p:extLst>
      <p:ext uri="{BB962C8B-B14F-4D97-AF65-F5344CB8AC3E}">
        <p14:creationId xmlns:p14="http://schemas.microsoft.com/office/powerpoint/2010/main" val="3755438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2"/>
          <p:cNvSpPr txBox="1">
            <a:spLocks noGrp="1"/>
          </p:cNvSpPr>
          <p:nvPr>
            <p:ph type="title"/>
          </p:nvPr>
        </p:nvSpPr>
        <p:spPr>
          <a:xfrm>
            <a:off x="960000" y="593367"/>
            <a:ext cx="10272000" cy="763600"/>
          </a:xfrm>
          <a:prstGeom prst="rect">
            <a:avLst/>
          </a:prstGeom>
        </p:spPr>
        <p:txBody>
          <a:bodyPr spcFirstLastPara="1" vert="horz" wrap="square" lIns="121900" tIns="121900" rIns="121900" bIns="121900" rtlCol="0" anchor="t" anchorCtr="0">
            <a:noAutofit/>
          </a:bodyPr>
          <a:lstStyle/>
          <a:p>
            <a:r>
              <a:rPr lang="en" sz="4000" dirty="0" err="1"/>
              <a:t>Referencias</a:t>
            </a:r>
            <a:r>
              <a:rPr lang="en" sz="4000" dirty="0"/>
              <a:t> 1</a:t>
            </a:r>
            <a:endParaRPr sz="4000" dirty="0"/>
          </a:p>
        </p:txBody>
      </p:sp>
      <p:cxnSp>
        <p:nvCxnSpPr>
          <p:cNvPr id="555" name="Google Shape;555;p32"/>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556" name="Google Shape;556;p32"/>
          <p:cNvGrpSpPr/>
          <p:nvPr/>
        </p:nvGrpSpPr>
        <p:grpSpPr>
          <a:xfrm rot="-5400000">
            <a:off x="8910866" y="-2584785"/>
            <a:ext cx="4696268" cy="4696268"/>
            <a:chOff x="269239" y="624399"/>
            <a:chExt cx="2386800" cy="2386800"/>
          </a:xfrm>
        </p:grpSpPr>
        <p:sp>
          <p:nvSpPr>
            <p:cNvPr id="557" name="Google Shape;557;p32"/>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58" name="Google Shape;558;p32"/>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559" name="Google Shape;559;p32"/>
          <p:cNvSpPr/>
          <p:nvPr/>
        </p:nvSpPr>
        <p:spPr>
          <a:xfrm>
            <a:off x="9850093" y="-1645679"/>
            <a:ext cx="2818400" cy="28184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grpSp>
        <p:nvGrpSpPr>
          <p:cNvPr id="560" name="Google Shape;560;p32"/>
          <p:cNvGrpSpPr/>
          <p:nvPr/>
        </p:nvGrpSpPr>
        <p:grpSpPr>
          <a:xfrm>
            <a:off x="283167" y="1698044"/>
            <a:ext cx="385800" cy="1157200"/>
            <a:chOff x="1006725" y="1731408"/>
            <a:chExt cx="289350" cy="867900"/>
          </a:xfrm>
        </p:grpSpPr>
        <p:sp>
          <p:nvSpPr>
            <p:cNvPr id="561" name="Google Shape;561;p32"/>
            <p:cNvSpPr/>
            <p:nvPr/>
          </p:nvSpPr>
          <p:spPr>
            <a:xfrm>
              <a:off x="1006725" y="1731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2" name="Google Shape;562;p32"/>
            <p:cNvSpPr/>
            <p:nvPr/>
          </p:nvSpPr>
          <p:spPr>
            <a:xfrm>
              <a:off x="1190175" y="1731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3" name="Google Shape;563;p32"/>
            <p:cNvSpPr/>
            <p:nvPr/>
          </p:nvSpPr>
          <p:spPr>
            <a:xfrm>
              <a:off x="1006725" y="1921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4" name="Google Shape;564;p32"/>
            <p:cNvSpPr/>
            <p:nvPr/>
          </p:nvSpPr>
          <p:spPr>
            <a:xfrm>
              <a:off x="1190175" y="1921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5" name="Google Shape;565;p32"/>
            <p:cNvSpPr/>
            <p:nvPr/>
          </p:nvSpPr>
          <p:spPr>
            <a:xfrm>
              <a:off x="1006725" y="2112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6" name="Google Shape;566;p32"/>
            <p:cNvSpPr/>
            <p:nvPr/>
          </p:nvSpPr>
          <p:spPr>
            <a:xfrm>
              <a:off x="1190175" y="2112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7" name="Google Shape;567;p32"/>
            <p:cNvSpPr/>
            <p:nvPr/>
          </p:nvSpPr>
          <p:spPr>
            <a:xfrm>
              <a:off x="1006725" y="2302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8" name="Google Shape;568;p32"/>
            <p:cNvSpPr/>
            <p:nvPr/>
          </p:nvSpPr>
          <p:spPr>
            <a:xfrm>
              <a:off x="1190175" y="2302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9" name="Google Shape;569;p32"/>
            <p:cNvSpPr/>
            <p:nvPr/>
          </p:nvSpPr>
          <p:spPr>
            <a:xfrm>
              <a:off x="1006725" y="2493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70" name="Google Shape;570;p32"/>
            <p:cNvSpPr/>
            <p:nvPr/>
          </p:nvSpPr>
          <p:spPr>
            <a:xfrm>
              <a:off x="1190175" y="2493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5" name="Marcador de contenido 2">
            <a:extLst>
              <a:ext uri="{FF2B5EF4-FFF2-40B4-BE49-F238E27FC236}">
                <a16:creationId xmlns:a16="http://schemas.microsoft.com/office/drawing/2014/main" id="{A398CF72-30D7-7143-B35F-52BC7248268D}"/>
              </a:ext>
            </a:extLst>
          </p:cNvPr>
          <p:cNvSpPr txBox="1">
            <a:spLocks/>
          </p:cNvSpPr>
          <p:nvPr/>
        </p:nvSpPr>
        <p:spPr>
          <a:xfrm>
            <a:off x="940801" y="1711414"/>
            <a:ext cx="10291200" cy="4351338"/>
          </a:xfrm>
          <a:prstGeom prst="rect">
            <a:avLst/>
          </a:prstGeom>
        </p:spPr>
        <p:txBody>
          <a:bodyPr spcFirstLastPara="1" vert="horz" wrap="square" lIns="91425" tIns="91425" rIns="91425" bIns="91425" rtlCol="0" anchor="t" anchorCtr="0">
            <a:normAutofit fontScale="62500" lnSpcReduction="20000"/>
          </a:bodyPr>
          <a:lstStyle>
            <a:lvl1pPr marL="228600" lvl="0" indent="-228600" algn="l" defTabSz="914400" rtl="0" eaLnBrk="1" latinLnBrk="0" hangingPunct="1">
              <a:lnSpc>
                <a:spcPct val="100000"/>
              </a:lnSpc>
              <a:spcBef>
                <a:spcPts val="0"/>
              </a:spcBef>
              <a:spcAft>
                <a:spcPts val="0"/>
              </a:spcAft>
              <a:buSzPts val="1100"/>
              <a:buFont typeface="Arial" panose="020B0604020202020204" pitchFamily="34" charset="0"/>
              <a:buNone/>
              <a:defRPr sz="1467" b="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9pPr>
          </a:lstStyle>
          <a:p>
            <a:pPr marL="342900" indent="-342900">
              <a:buFont typeface="Arial" panose="020B0604020202020204" pitchFamily="34" charset="0"/>
              <a:buChar char="•"/>
            </a:pPr>
            <a:r>
              <a:rPr lang="es-MX" sz="2000" dirty="0"/>
              <a:t>Barrio, Á., &amp; Ruiz F., I.  (2014). </a:t>
            </a:r>
            <a:r>
              <a:rPr lang="es-MX" sz="2000" i="1" dirty="0"/>
              <a:t>Los adolescentes y el uso de las redes sociales. </a:t>
            </a:r>
            <a:r>
              <a:rPr lang="es-MX" sz="2000" dirty="0"/>
              <a:t>International Journal of Developmental and Educational Psychology, 3(1),571-576. ISSN: 0214-9877. </a:t>
            </a:r>
            <a:r>
              <a:rPr lang="es-MX" sz="2000" dirty="0">
                <a:hlinkClick r:id="rId3"/>
              </a:rPr>
              <a:t>https://www.redalyc.org/articulo.oa?id=349851785056</a:t>
            </a:r>
            <a:endParaRPr lang="es-MX" sz="2000" dirty="0"/>
          </a:p>
          <a:p>
            <a:pPr marL="342900" indent="-342900">
              <a:buFont typeface="Arial" panose="020B0604020202020204" pitchFamily="34" charset="0"/>
              <a:buChar char="•"/>
            </a:pPr>
            <a:endParaRPr lang="es-MX" sz="2000" dirty="0"/>
          </a:p>
          <a:p>
            <a:pPr marL="342900" indent="-342900">
              <a:buFont typeface="Arial" panose="020B0604020202020204" pitchFamily="34" charset="0"/>
              <a:buChar char="•"/>
            </a:pPr>
            <a:r>
              <a:rPr lang="es-MX" sz="2000" dirty="0"/>
              <a:t>Brooke, A., Anderson, M. (2021).</a:t>
            </a:r>
            <a:r>
              <a:rPr lang="es-MX" sz="2000" i="1" dirty="0"/>
              <a:t>Social Media Use in 2021.</a:t>
            </a:r>
            <a:r>
              <a:rPr lang="es-MX" sz="2000" dirty="0"/>
              <a:t>Pew Research Center. </a:t>
            </a:r>
            <a:r>
              <a:rPr lang="es-MX" sz="2000" dirty="0">
                <a:hlinkClick r:id="rId4"/>
              </a:rPr>
              <a:t>https://www.pewresearch.org/internet/2021/04/07/social-media-use-in-2021/</a:t>
            </a:r>
            <a:r>
              <a:rPr lang="es-MX" sz="2000" dirty="0"/>
              <a:t> </a:t>
            </a:r>
          </a:p>
          <a:p>
            <a:pPr marL="342900" indent="-342900">
              <a:buFont typeface="Arial" panose="020B0604020202020204" pitchFamily="34" charset="0"/>
              <a:buChar char="•"/>
            </a:pPr>
            <a:endParaRPr lang="es-MX" sz="2000" dirty="0"/>
          </a:p>
          <a:p>
            <a:pPr marL="342900" indent="-342900" algn="just">
              <a:buSzPct val="70000"/>
              <a:buFont typeface="Arial" panose="020B0604020202020204" pitchFamily="34" charset="0"/>
              <a:buChar char="•"/>
            </a:pPr>
            <a:r>
              <a:rPr lang="es-MX" sz="2000" dirty="0"/>
              <a:t>Cortés, J.; González, D.; Lau, J. et al (2004). </a:t>
            </a:r>
            <a:r>
              <a:rPr lang="es-MX" sz="2000" i="1" dirty="0"/>
              <a:t>Normas sobre alfabetización informativa en educación superior</a:t>
            </a:r>
            <a:r>
              <a:rPr lang="es-MX" sz="2000" dirty="0"/>
              <a:t>. UACJ: Ciudad Juárez Chihuahua, México. </a:t>
            </a:r>
            <a:r>
              <a:rPr lang="es-MX" sz="2000" u="sng" dirty="0">
                <a:hlinkClick r:id="rId5"/>
              </a:rPr>
              <a:t>http://bivir.uacj.mx/dhi/DoctosNacioInter/Docs/Directrices.pdf</a:t>
            </a:r>
            <a:endParaRPr lang="es-MX" sz="2000" dirty="0"/>
          </a:p>
          <a:p>
            <a:pPr marL="342900" indent="-342900" algn="just">
              <a:buSzPct val="70000"/>
              <a:buFont typeface="Arial" panose="020B0604020202020204" pitchFamily="34" charset="0"/>
              <a:buChar char="•"/>
            </a:pPr>
            <a:endParaRPr lang="es-MX" sz="2000" u="sng" dirty="0"/>
          </a:p>
          <a:p>
            <a:pPr marL="342900" indent="-342900" algn="just">
              <a:buSzPct val="70000"/>
              <a:buFont typeface="Arial" panose="020B0604020202020204" pitchFamily="34" charset="0"/>
              <a:buChar char="•"/>
            </a:pPr>
            <a:r>
              <a:rPr lang="en-US" sz="2000" u="sng" dirty="0"/>
              <a:t>Curriculum Pilot Initiative: </a:t>
            </a:r>
            <a:r>
              <a:rPr lang="en-US" sz="2000" dirty="0"/>
              <a:t>New curriculum to pilot MIL in formal education in Albania - </a:t>
            </a:r>
            <a:r>
              <a:rPr lang="en-US" sz="2000" dirty="0">
                <a:hlinkClick r:id="rId6"/>
              </a:rPr>
              <a:t>https://en.unesco.org/news/new-curriculum-pilot-mil-formal-education-albania</a:t>
            </a:r>
            <a:endParaRPr lang="es-MX" sz="2000" dirty="0"/>
          </a:p>
          <a:p>
            <a:pPr marL="342900" indent="-342900" algn="just">
              <a:buSzPct val="70000"/>
              <a:buFont typeface="Arial" panose="020B0604020202020204" pitchFamily="34" charset="0"/>
              <a:buChar char="•"/>
            </a:pPr>
            <a:endParaRPr lang="es-MX" sz="2000" u="sng" dirty="0"/>
          </a:p>
          <a:p>
            <a:pPr marL="342900" indent="-342900" algn="just">
              <a:buSzPct val="70000"/>
              <a:buFont typeface="Arial" panose="020B0604020202020204" pitchFamily="34" charset="0"/>
              <a:buChar char="•"/>
            </a:pPr>
            <a:r>
              <a:rPr lang="en-US" sz="2000" u="sng" dirty="0" err="1"/>
              <a:t>Curriculuma</a:t>
            </a:r>
            <a:r>
              <a:rPr lang="en-US" sz="2000" u="sng" dirty="0"/>
              <a:t> Standards</a:t>
            </a:r>
            <a:r>
              <a:rPr lang="en-US" sz="2000" i="1" u="sng" dirty="0"/>
              <a:t>.</a:t>
            </a:r>
            <a:r>
              <a:rPr lang="en-US" sz="2000" i="1" dirty="0"/>
              <a:t>  Global Standards for Media and Information Literacy Curricula Development Guidelines</a:t>
            </a:r>
            <a:r>
              <a:rPr lang="en-US" sz="2000" dirty="0"/>
              <a:t> - Preview of the document: </a:t>
            </a:r>
            <a:r>
              <a:rPr lang="en-US" sz="2000" u="sng" dirty="0">
                <a:hlinkClick r:id="rId7"/>
              </a:rPr>
              <a:t>https://en.unesco.org/sites/default/files/global_standards_for_media_and_information_literacy_curricula_development_guidelines_-_outline.pdf</a:t>
            </a:r>
            <a:endParaRPr lang="es-MX" sz="2000" dirty="0"/>
          </a:p>
          <a:p>
            <a:pPr marL="342900" indent="-342900">
              <a:buFont typeface="Arial" panose="020B0604020202020204" pitchFamily="34" charset="0"/>
              <a:buChar char="•"/>
            </a:pPr>
            <a:r>
              <a:rPr lang="es-MX" sz="2000" dirty="0"/>
              <a:t>Guest, A. (2019). Redes sociales: qué son, cómo funcionan, qé tipos existen y cómo influyen n las estrategias de markting. </a:t>
            </a:r>
            <a:r>
              <a:rPr lang="es-MX" sz="2000" dirty="0">
                <a:hlinkClick r:id="rId8"/>
              </a:rPr>
              <a:t>https://rockcontent.com/es/blog/que-son-las-redes-sociales/</a:t>
            </a:r>
            <a:r>
              <a:rPr lang="es-MX" sz="2000" dirty="0"/>
              <a:t> </a:t>
            </a:r>
          </a:p>
          <a:p>
            <a:pPr marL="342900" indent="-342900">
              <a:buFont typeface="Arial" panose="020B0604020202020204" pitchFamily="34" charset="0"/>
              <a:buChar char="•"/>
            </a:pPr>
            <a:endParaRPr lang="es-MX" sz="2000" dirty="0"/>
          </a:p>
          <a:p>
            <a:pPr marL="342900" indent="-342900">
              <a:buFont typeface="Arial" panose="020B0604020202020204" pitchFamily="34" charset="0"/>
              <a:buChar char="•"/>
            </a:pPr>
            <a:r>
              <a:rPr lang="es-MX" sz="2000" dirty="0"/>
              <a:t>El diario Vasco (2019). ¿Qué es el glutamato monosódico y qué daños causa?.  La despensa. </a:t>
            </a:r>
            <a:r>
              <a:rPr lang="es-MX" sz="2000" dirty="0">
                <a:hlinkClick r:id="rId9"/>
              </a:rPr>
              <a:t>https://www.diariovasco.com/gastronomia/despensa/glutamato-monosodico-debemos-20190713164013-nt.html</a:t>
            </a:r>
            <a:r>
              <a:rPr lang="es-MX" sz="2000" dirty="0"/>
              <a:t> </a:t>
            </a:r>
          </a:p>
          <a:p>
            <a:pPr marL="342900" indent="-342900">
              <a:buFont typeface="Arial" panose="020B0604020202020204" pitchFamily="34" charset="0"/>
              <a:buChar char="•"/>
            </a:pPr>
            <a:endParaRPr lang="es-MX" sz="2000" dirty="0"/>
          </a:p>
          <a:p>
            <a:pPr marL="342900" indent="-342900">
              <a:buFont typeface="Arial" panose="020B0604020202020204" pitchFamily="34" charset="0"/>
              <a:buChar char="•"/>
            </a:pPr>
            <a:r>
              <a:rPr lang="es-MX" sz="2000" dirty="0"/>
              <a:t>El Sol de Toluca (2018). El uso del celular ocasiona accidentes en el trabajo, más los provocados por el alcohol. </a:t>
            </a:r>
            <a:r>
              <a:rPr lang="es-MX" sz="2000" dirty="0">
                <a:hlinkClick r:id="rId10"/>
              </a:rPr>
              <a:t>https://prevencionar.com.mx/2018/10/14/uso-del-celular-trabajo-accidentes/#:~:text=Los%20empleados%20que%20utilizan%20el,fin%20de%20cuidar%20su%20integridad</a:t>
            </a:r>
            <a:r>
              <a:rPr lang="es-MX" sz="2000" dirty="0"/>
              <a:t>.  </a:t>
            </a:r>
          </a:p>
        </p:txBody>
      </p:sp>
    </p:spTree>
    <p:extLst>
      <p:ext uri="{BB962C8B-B14F-4D97-AF65-F5344CB8AC3E}">
        <p14:creationId xmlns:p14="http://schemas.microsoft.com/office/powerpoint/2010/main" val="1217730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2"/>
          <p:cNvSpPr txBox="1">
            <a:spLocks noGrp="1"/>
          </p:cNvSpPr>
          <p:nvPr>
            <p:ph type="title"/>
          </p:nvPr>
        </p:nvSpPr>
        <p:spPr>
          <a:xfrm>
            <a:off x="960000" y="593367"/>
            <a:ext cx="10272000" cy="763600"/>
          </a:xfrm>
          <a:prstGeom prst="rect">
            <a:avLst/>
          </a:prstGeom>
        </p:spPr>
        <p:txBody>
          <a:bodyPr spcFirstLastPara="1" vert="horz" wrap="square" lIns="121900" tIns="121900" rIns="121900" bIns="121900" rtlCol="0" anchor="t" anchorCtr="0">
            <a:noAutofit/>
          </a:bodyPr>
          <a:lstStyle/>
          <a:p>
            <a:r>
              <a:rPr lang="en" sz="4000" dirty="0" err="1"/>
              <a:t>Referencias</a:t>
            </a:r>
            <a:r>
              <a:rPr lang="en" sz="4000" dirty="0"/>
              <a:t> 2</a:t>
            </a:r>
            <a:endParaRPr sz="4000" dirty="0"/>
          </a:p>
        </p:txBody>
      </p:sp>
      <p:cxnSp>
        <p:nvCxnSpPr>
          <p:cNvPr id="555" name="Google Shape;555;p32"/>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556" name="Google Shape;556;p32"/>
          <p:cNvGrpSpPr/>
          <p:nvPr/>
        </p:nvGrpSpPr>
        <p:grpSpPr>
          <a:xfrm rot="-5400000">
            <a:off x="8910866" y="-2584785"/>
            <a:ext cx="4696268" cy="4696268"/>
            <a:chOff x="269239" y="624399"/>
            <a:chExt cx="2386800" cy="2386800"/>
          </a:xfrm>
        </p:grpSpPr>
        <p:sp>
          <p:nvSpPr>
            <p:cNvPr id="557" name="Google Shape;557;p32"/>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58" name="Google Shape;558;p32"/>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559" name="Google Shape;559;p32"/>
          <p:cNvSpPr/>
          <p:nvPr/>
        </p:nvSpPr>
        <p:spPr>
          <a:xfrm>
            <a:off x="9850093" y="-1645679"/>
            <a:ext cx="2818400" cy="28184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grpSp>
        <p:nvGrpSpPr>
          <p:cNvPr id="560" name="Google Shape;560;p32"/>
          <p:cNvGrpSpPr/>
          <p:nvPr/>
        </p:nvGrpSpPr>
        <p:grpSpPr>
          <a:xfrm>
            <a:off x="283167" y="1698044"/>
            <a:ext cx="385800" cy="1157200"/>
            <a:chOff x="1006725" y="1731408"/>
            <a:chExt cx="289350" cy="867900"/>
          </a:xfrm>
        </p:grpSpPr>
        <p:sp>
          <p:nvSpPr>
            <p:cNvPr id="561" name="Google Shape;561;p32"/>
            <p:cNvSpPr/>
            <p:nvPr/>
          </p:nvSpPr>
          <p:spPr>
            <a:xfrm>
              <a:off x="1006725" y="1731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2" name="Google Shape;562;p32"/>
            <p:cNvSpPr/>
            <p:nvPr/>
          </p:nvSpPr>
          <p:spPr>
            <a:xfrm>
              <a:off x="1190175" y="1731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3" name="Google Shape;563;p32"/>
            <p:cNvSpPr/>
            <p:nvPr/>
          </p:nvSpPr>
          <p:spPr>
            <a:xfrm>
              <a:off x="1006725" y="1921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4" name="Google Shape;564;p32"/>
            <p:cNvSpPr/>
            <p:nvPr/>
          </p:nvSpPr>
          <p:spPr>
            <a:xfrm>
              <a:off x="1190175" y="1921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5" name="Google Shape;565;p32"/>
            <p:cNvSpPr/>
            <p:nvPr/>
          </p:nvSpPr>
          <p:spPr>
            <a:xfrm>
              <a:off x="1006725" y="2112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6" name="Google Shape;566;p32"/>
            <p:cNvSpPr/>
            <p:nvPr/>
          </p:nvSpPr>
          <p:spPr>
            <a:xfrm>
              <a:off x="1190175" y="2112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7" name="Google Shape;567;p32"/>
            <p:cNvSpPr/>
            <p:nvPr/>
          </p:nvSpPr>
          <p:spPr>
            <a:xfrm>
              <a:off x="1006725" y="2302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8" name="Google Shape;568;p32"/>
            <p:cNvSpPr/>
            <p:nvPr/>
          </p:nvSpPr>
          <p:spPr>
            <a:xfrm>
              <a:off x="1190175" y="23029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69" name="Google Shape;569;p32"/>
            <p:cNvSpPr/>
            <p:nvPr/>
          </p:nvSpPr>
          <p:spPr>
            <a:xfrm>
              <a:off x="1006725" y="2493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570" name="Google Shape;570;p32"/>
            <p:cNvSpPr/>
            <p:nvPr/>
          </p:nvSpPr>
          <p:spPr>
            <a:xfrm>
              <a:off x="1190175" y="2493408"/>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5" name="Marcador de contenido 2">
            <a:extLst>
              <a:ext uri="{FF2B5EF4-FFF2-40B4-BE49-F238E27FC236}">
                <a16:creationId xmlns:a16="http://schemas.microsoft.com/office/drawing/2014/main" id="{A398CF72-30D7-7143-B35F-52BC7248268D}"/>
              </a:ext>
            </a:extLst>
          </p:cNvPr>
          <p:cNvSpPr txBox="1">
            <a:spLocks/>
          </p:cNvSpPr>
          <p:nvPr/>
        </p:nvSpPr>
        <p:spPr>
          <a:xfrm>
            <a:off x="940801" y="1711414"/>
            <a:ext cx="10291200" cy="4351338"/>
          </a:xfrm>
          <a:prstGeom prst="rect">
            <a:avLst/>
          </a:prstGeom>
        </p:spPr>
        <p:txBody>
          <a:bodyPr spcFirstLastPara="1" vert="horz" wrap="square" lIns="91425" tIns="91425" rIns="91425" bIns="91425" rtlCol="0" anchor="t" anchorCtr="0">
            <a:normAutofit fontScale="62500" lnSpcReduction="20000"/>
          </a:bodyPr>
          <a:lstStyle>
            <a:lvl1pPr marL="228600" lvl="0" indent="-228600" algn="l" defTabSz="914400" rtl="0" eaLnBrk="1" latinLnBrk="0" hangingPunct="1">
              <a:lnSpc>
                <a:spcPct val="100000"/>
              </a:lnSpc>
              <a:spcBef>
                <a:spcPts val="0"/>
              </a:spcBef>
              <a:spcAft>
                <a:spcPts val="0"/>
              </a:spcAft>
              <a:buSzPts val="1100"/>
              <a:buFont typeface="Arial" panose="020B0604020202020204" pitchFamily="34" charset="0"/>
              <a:buNone/>
              <a:defRPr sz="1467" b="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100"/>
              <a:buFont typeface="Arial" panose="020B0604020202020204" pitchFamily="34" charset="0"/>
              <a:buNone/>
              <a:defRPr sz="1467" kern="1200">
                <a:solidFill>
                  <a:schemeClr val="tx1"/>
                </a:solidFill>
                <a:latin typeface="+mn-lt"/>
                <a:ea typeface="+mn-ea"/>
                <a:cs typeface="+mn-cs"/>
              </a:defRPr>
            </a:lvl9pPr>
          </a:lstStyle>
          <a:p>
            <a:pPr marL="342900" indent="-342900">
              <a:buFont typeface="Arial" panose="020B0604020202020204" pitchFamily="34" charset="0"/>
              <a:buChar char="•"/>
            </a:pPr>
            <a:endParaRPr lang="es-MX" sz="2100" dirty="0"/>
          </a:p>
          <a:p>
            <a:pPr marL="342900" indent="-342900">
              <a:buFont typeface="Arial" panose="020B0604020202020204" pitchFamily="34" charset="0"/>
              <a:buChar char="•"/>
            </a:pPr>
            <a:endParaRPr lang="es-MX" sz="2200" dirty="0"/>
          </a:p>
          <a:p>
            <a:pPr marL="342900" indent="-342900">
              <a:buFont typeface="Arial" panose="020B0604020202020204" pitchFamily="34" charset="0"/>
              <a:buChar char="•"/>
            </a:pPr>
            <a:r>
              <a:rPr lang="es-MX" sz="2200" dirty="0"/>
              <a:t>Mena, M. (2022). La adicción a las redes sociales en el mundo. Statista. </a:t>
            </a:r>
            <a:r>
              <a:rPr lang="es-MX" sz="2200" dirty="0">
                <a:hlinkClick r:id="rId3"/>
              </a:rPr>
              <a:t>https://es.statista.com/grafico/18988/tiempo-medio-diario-de-conexion-a-una-red-social/#:~:text=A%20nivel%20global%2C%20los%20usuarios,de%20un%20pa%C3%ADs%20a%20otro</a:t>
            </a:r>
            <a:r>
              <a:rPr lang="es-MX" sz="2200" dirty="0"/>
              <a:t>. </a:t>
            </a:r>
          </a:p>
          <a:p>
            <a:pPr marL="342900" indent="-342900">
              <a:buFont typeface="Arial" panose="020B0604020202020204" pitchFamily="34" charset="0"/>
              <a:buChar char="•"/>
            </a:pPr>
            <a:endParaRPr lang="es-MX" sz="2200" dirty="0"/>
          </a:p>
          <a:p>
            <a:pPr marL="342900" indent="-342900">
              <a:buFont typeface="Arial" panose="020B0604020202020204" pitchFamily="34" charset="0"/>
              <a:buChar char="•"/>
            </a:pPr>
            <a:r>
              <a:rPr lang="es-MX" sz="2200" dirty="0"/>
              <a:t>Melgar, J. (2020). </a:t>
            </a:r>
            <a:r>
              <a:rPr lang="es-MX" sz="2200" i="1" dirty="0"/>
              <a:t>Psicología de las redes sociales y su efecto en el cerebro</a:t>
            </a:r>
            <a:r>
              <a:rPr lang="es-MX" sz="2200" dirty="0"/>
              <a:t>. Neuromarketing. </a:t>
            </a:r>
            <a:r>
              <a:rPr lang="es-MX" sz="2200" dirty="0">
                <a:hlinkClick r:id="rId4"/>
              </a:rPr>
              <a:t>https://neuromarketing.la/2021/02/psicologia-de-las-redes-sociales-y-su-efecto-en-el-cerebro/</a:t>
            </a:r>
            <a:endParaRPr lang="es-MX" sz="2200" dirty="0"/>
          </a:p>
          <a:p>
            <a:pPr marL="342900" indent="-342900">
              <a:buFont typeface="Arial" panose="020B0604020202020204" pitchFamily="34" charset="0"/>
              <a:buChar char="•"/>
            </a:pPr>
            <a:endParaRPr lang="es-MX" sz="2200" dirty="0"/>
          </a:p>
          <a:p>
            <a:pPr marL="342900" indent="-342900">
              <a:buFont typeface="Arial" panose="020B0604020202020204" pitchFamily="34" charset="0"/>
              <a:buChar char="•"/>
            </a:pPr>
            <a:r>
              <a:rPr lang="es-MX" sz="2200" dirty="0"/>
              <a:t>Olguín, M. (2020). </a:t>
            </a:r>
            <a:r>
              <a:rPr lang="es-MX" sz="2200" i="1" dirty="0"/>
              <a:t>Diez consecuencias del uso del celular</a:t>
            </a:r>
            <a:r>
              <a:rPr lang="es-MX" sz="2200" dirty="0"/>
              <a:t>. UNAM Global. </a:t>
            </a:r>
            <a:r>
              <a:rPr lang="es-MX" sz="2200" dirty="0">
                <a:hlinkClick r:id="rId5"/>
              </a:rPr>
              <a:t>https://unamglobal.unam.mx/diez-consecuencias-del-uso-del-celular/</a:t>
            </a:r>
            <a:r>
              <a:rPr lang="es-MX" sz="2200" dirty="0"/>
              <a:t> </a:t>
            </a:r>
          </a:p>
          <a:p>
            <a:pPr marL="342900" indent="-342900">
              <a:buFont typeface="Arial" panose="020B0604020202020204" pitchFamily="34" charset="0"/>
              <a:buChar char="•"/>
            </a:pPr>
            <a:endParaRPr lang="es-MX" sz="2200" dirty="0"/>
          </a:p>
          <a:p>
            <a:pPr marL="342900" indent="-342900">
              <a:buFont typeface="Arial" panose="020B0604020202020204" pitchFamily="34" charset="0"/>
              <a:buChar char="•"/>
            </a:pPr>
            <a:r>
              <a:rPr lang="es-MX" sz="2200" dirty="0"/>
              <a:t>Orlowski, J.(Productor ejecutivo). (2020). El dilema de las redes sociales [Serie de televisión]. </a:t>
            </a:r>
          </a:p>
          <a:p>
            <a:pPr marL="342900" indent="-342900">
              <a:buFont typeface="Arial" panose="020B0604020202020204" pitchFamily="34" charset="0"/>
              <a:buChar char="•"/>
            </a:pPr>
            <a:endParaRPr lang="es-MX" sz="2200" dirty="0"/>
          </a:p>
          <a:p>
            <a:pPr marL="342900" indent="-342900" algn="just">
              <a:buSzPct val="70000"/>
              <a:buFont typeface="Arial" panose="020B0604020202020204" pitchFamily="34" charset="0"/>
              <a:buChar char="•"/>
            </a:pPr>
            <a:r>
              <a:rPr lang="en-US" sz="2200" u="sng" dirty="0"/>
              <a:t>UN MIL Resolution: </a:t>
            </a:r>
            <a:r>
              <a:rPr lang="en-US" sz="2200" dirty="0"/>
              <a:t>United Nations Resolution of Media and Information Literacy: </a:t>
            </a:r>
            <a:r>
              <a:rPr lang="en-US" sz="2200" u="sng" dirty="0">
                <a:hlinkClick r:id="rId6"/>
              </a:rPr>
              <a:t>United Nations 75</a:t>
            </a:r>
            <a:r>
              <a:rPr lang="en-US" sz="2200" u="sng" baseline="30000" dirty="0">
                <a:hlinkClick r:id="rId6"/>
              </a:rPr>
              <a:t>th</a:t>
            </a:r>
            <a:r>
              <a:rPr lang="en-US" sz="2200" u="sng" dirty="0">
                <a:hlinkClick r:id="rId6"/>
              </a:rPr>
              <a:t> General Assembly unanimously adopted resolution A/75/RES/267, reaffirming the urgency of media and information literacy as international development intervention.</a:t>
            </a:r>
            <a:r>
              <a:rPr lang="en-US" sz="2200" dirty="0"/>
              <a:t> The resolution calls on countries around the world to, "to develop and implement policies, action plans and strategies related to the promotion of media and information literacy, and to increase awareness, capacity for prevention and resilience to disinformation and misinformation..."</a:t>
            </a:r>
            <a:endParaRPr lang="es-ES" sz="2200" dirty="0"/>
          </a:p>
          <a:p>
            <a:pPr marL="342900" indent="-342900" algn="just">
              <a:buSzPct val="70000"/>
              <a:buFont typeface="Arial" panose="020B0604020202020204" pitchFamily="34" charset="0"/>
              <a:buChar char="•"/>
            </a:pPr>
            <a:endParaRPr lang="es-ES" sz="2200" dirty="0"/>
          </a:p>
          <a:p>
            <a:pPr marL="342900" indent="-342900" algn="just">
              <a:buSzPct val="70000"/>
              <a:buFont typeface="Arial" panose="020B0604020202020204" pitchFamily="34" charset="0"/>
              <a:buChar char="•"/>
            </a:pPr>
            <a:r>
              <a:rPr lang="en-US" sz="2200" dirty="0"/>
              <a:t>UNESCO (2021).  Media and Information Literate Citizens: think critically, Click Wisely (Second Edition of the UNESCO Model Media and Information Literacy Curriculum for Educators and Learners).  </a:t>
            </a:r>
            <a:r>
              <a:rPr lang="en-US" sz="2200" dirty="0">
                <a:hlinkClick r:id="rId7">
                  <a:extLst>
                    <a:ext uri="{A12FA001-AC4F-418D-AE19-62706E023703}">
                      <ahyp:hlinkClr xmlns:ahyp="http://schemas.microsoft.com/office/drawing/2018/hyperlinkcolor" val="tx"/>
                    </a:ext>
                  </a:extLst>
                </a:hlinkClick>
              </a:rPr>
              <a:t>https://unesdoc.unesco.org/ark:/48223/pf0000377068</a:t>
            </a:r>
            <a:r>
              <a:rPr lang="en-US" sz="2200" dirty="0"/>
              <a:t> </a:t>
            </a:r>
            <a:endParaRPr lang="es-ES" sz="2200" dirty="0"/>
          </a:p>
          <a:p>
            <a:pPr marL="342900" indent="-342900">
              <a:buFont typeface="Arial" panose="020B0604020202020204" pitchFamily="34" charset="0"/>
              <a:buChar char="•"/>
            </a:pPr>
            <a:endParaRPr lang="es-MX" sz="2100" dirty="0"/>
          </a:p>
          <a:p>
            <a:pPr marL="342900" indent="-342900">
              <a:buFont typeface="Arial" panose="020B0604020202020204" pitchFamily="34" charset="0"/>
              <a:buChar char="•"/>
            </a:pPr>
            <a:endParaRPr lang="es-MX" sz="2100" dirty="0"/>
          </a:p>
        </p:txBody>
      </p:sp>
    </p:spTree>
    <p:extLst>
      <p:ext uri="{BB962C8B-B14F-4D97-AF65-F5344CB8AC3E}">
        <p14:creationId xmlns:p14="http://schemas.microsoft.com/office/powerpoint/2010/main" val="13855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9AD46E-23E4-6A5E-CE7F-41202B80C78B}"/>
              </a:ext>
            </a:extLst>
          </p:cNvPr>
          <p:cNvSpPr>
            <a:spLocks noGrp="1"/>
          </p:cNvSpPr>
          <p:nvPr>
            <p:ph type="title"/>
          </p:nvPr>
        </p:nvSpPr>
        <p:spPr>
          <a:xfrm>
            <a:off x="4965430" y="629268"/>
            <a:ext cx="6586491" cy="1286160"/>
          </a:xfrm>
        </p:spPr>
        <p:txBody>
          <a:bodyPr anchor="b">
            <a:normAutofit/>
          </a:bodyPr>
          <a:lstStyle/>
          <a:p>
            <a:r>
              <a:rPr lang="es-MX" sz="4100"/>
              <a:t>Glutamato de sodio:</a:t>
            </a:r>
            <a:br>
              <a:rPr lang="es-MX" sz="4100"/>
            </a:br>
            <a:r>
              <a:rPr lang="es-MX" sz="4100"/>
              <a:t>Manipulación gustativa</a:t>
            </a:r>
          </a:p>
        </p:txBody>
      </p:sp>
      <p:sp>
        <p:nvSpPr>
          <p:cNvPr id="3" name="Marcador de contenido 2">
            <a:extLst>
              <a:ext uri="{FF2B5EF4-FFF2-40B4-BE49-F238E27FC236}">
                <a16:creationId xmlns:a16="http://schemas.microsoft.com/office/drawing/2014/main" id="{B4EA7AC6-49B1-6332-8053-3B1143103CE9}"/>
              </a:ext>
            </a:extLst>
          </p:cNvPr>
          <p:cNvSpPr>
            <a:spLocks noGrp="1"/>
          </p:cNvSpPr>
          <p:nvPr>
            <p:ph idx="1"/>
          </p:nvPr>
        </p:nvSpPr>
        <p:spPr>
          <a:xfrm>
            <a:off x="4965431" y="2438400"/>
            <a:ext cx="7028449" cy="4145267"/>
          </a:xfrm>
        </p:spPr>
        <p:txBody>
          <a:bodyPr>
            <a:normAutofit fontScale="92500" lnSpcReduction="10000"/>
          </a:bodyPr>
          <a:lstStyle/>
          <a:p>
            <a:pPr marL="514350" indent="-514350">
              <a:buFont typeface="+mj-lt"/>
              <a:buAutoNum type="arabicPeriod"/>
            </a:pPr>
            <a:r>
              <a:rPr lang="es-MX" dirty="0">
                <a:latin typeface="Calibri" panose="020F0502020204030204" pitchFamily="34" charset="0"/>
                <a:cs typeface="Calibri" panose="020F0502020204030204" pitchFamily="34" charset="0"/>
              </a:rPr>
              <a:t>El glutamato monosódico «engaña» a nuestro cuerpo haciéndole creer que la comida sabe mejor</a:t>
            </a:r>
          </a:p>
          <a:p>
            <a:pPr marL="514350" indent="-514350">
              <a:buFont typeface="+mj-lt"/>
              <a:buAutoNum type="arabicPeriod"/>
            </a:pPr>
            <a:endParaRPr lang="es-MX" dirty="0">
              <a:latin typeface="Calibri" panose="020F0502020204030204" pitchFamily="34" charset="0"/>
              <a:cs typeface="Calibri" panose="020F0502020204030204" pitchFamily="34" charset="0"/>
            </a:endParaRPr>
          </a:p>
          <a:p>
            <a:pPr marL="514350" indent="-514350">
              <a:buFont typeface="+mj-lt"/>
              <a:buAutoNum type="arabicPeriod"/>
            </a:pPr>
            <a:r>
              <a:rPr lang="es-MX" dirty="0">
                <a:latin typeface="Calibri" panose="020F0502020204030204" pitchFamily="34" charset="0"/>
                <a:cs typeface="Calibri" panose="020F0502020204030204" pitchFamily="34" charset="0"/>
              </a:rPr>
              <a:t>Glutamato monosódico se encuentra naturalmente en algunos alimentos, pero concentrado GMS es el resultado de un proceso químico.</a:t>
            </a:r>
          </a:p>
          <a:p>
            <a:pPr marL="514350" indent="-514350">
              <a:buFont typeface="+mj-lt"/>
              <a:buAutoNum type="arabicPeriod"/>
            </a:pPr>
            <a:endParaRPr lang="es-MX" dirty="0">
              <a:latin typeface="Calibri" panose="020F0502020204030204" pitchFamily="34" charset="0"/>
              <a:cs typeface="Calibri" panose="020F0502020204030204" pitchFamily="34" charset="0"/>
            </a:endParaRPr>
          </a:p>
          <a:p>
            <a:pPr marL="514350" indent="-514350">
              <a:buFont typeface="+mj-lt"/>
              <a:buAutoNum type="arabicPeriod"/>
            </a:pPr>
            <a:r>
              <a:rPr lang="es-MX" dirty="0">
                <a:latin typeface="Calibri" panose="020F0502020204030204" pitchFamily="34" charset="0"/>
                <a:cs typeface="Calibri" panose="020F0502020204030204" pitchFamily="34" charset="0"/>
              </a:rPr>
              <a:t>Un alto consumo, relacionado con: Alzheimer,  depresión, autismo o esclerosis múltiple.</a:t>
            </a:r>
          </a:p>
          <a:p>
            <a:endParaRPr lang="es-MX" sz="2000" dirty="0">
              <a:latin typeface="Calibri" panose="020F0502020204030204" pitchFamily="34" charset="0"/>
              <a:cs typeface="Calibri" panose="020F0502020204030204" pitchFamily="34" charset="0"/>
            </a:endParaRPr>
          </a:p>
          <a:p>
            <a:endParaRPr lang="es-MX" sz="2000" dirty="0">
              <a:latin typeface="Calibri" panose="020F0502020204030204" pitchFamily="34" charset="0"/>
              <a:cs typeface="Calibri" panose="020F0502020204030204" pitchFamily="34" charset="0"/>
            </a:endParaRPr>
          </a:p>
          <a:p>
            <a:endParaRPr lang="es-MX" sz="2000" dirty="0"/>
          </a:p>
        </p:txBody>
      </p:sp>
      <p:pic>
        <p:nvPicPr>
          <p:cNvPr id="4" name="Imagen 3">
            <a:extLst>
              <a:ext uri="{FF2B5EF4-FFF2-40B4-BE49-F238E27FC236}">
                <a16:creationId xmlns:a16="http://schemas.microsoft.com/office/drawing/2014/main" id="{EB9D5EA2-32E1-44EA-AEC7-5B03AFCE3CC2}"/>
              </a:ext>
            </a:extLst>
          </p:cNvPr>
          <p:cNvPicPr>
            <a:picLocks noChangeAspect="1"/>
          </p:cNvPicPr>
          <p:nvPr/>
        </p:nvPicPr>
        <p:blipFill rotWithShape="1">
          <a:blip r:embed="rId2"/>
          <a:srcRect l="24531" r="37109"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F2000"/>
            </a:solidFill>
          </a:ln>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1956DAFC-C3FA-9A48-94D8-73F1A339A8AA}"/>
              </a:ext>
            </a:extLst>
          </p:cNvPr>
          <p:cNvPicPr>
            <a:picLocks noChangeAspect="1"/>
          </p:cNvPicPr>
          <p:nvPr/>
        </p:nvPicPr>
        <p:blipFill rotWithShape="1">
          <a:blip r:embed="rId3"/>
          <a:srcRect r="13995"/>
          <a:stretch/>
        </p:blipFill>
        <p:spPr>
          <a:xfrm>
            <a:off x="10759914" y="-25234"/>
            <a:ext cx="1441786" cy="1346200"/>
          </a:xfrm>
          <a:prstGeom prst="rect">
            <a:avLst/>
          </a:prstGeom>
        </p:spPr>
      </p:pic>
    </p:spTree>
    <p:extLst>
      <p:ext uri="{BB962C8B-B14F-4D97-AF65-F5344CB8AC3E}">
        <p14:creationId xmlns:p14="http://schemas.microsoft.com/office/powerpoint/2010/main" val="4213709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4" name="Marcador de contenido 2">
            <a:extLst>
              <a:ext uri="{FF2B5EF4-FFF2-40B4-BE49-F238E27FC236}">
                <a16:creationId xmlns:a16="http://schemas.microsoft.com/office/drawing/2014/main" id="{2AF9ADE0-21BB-0046-A179-3D8793858D95}"/>
              </a:ext>
            </a:extLst>
          </p:cNvPr>
          <p:cNvSpPr txBox="1">
            <a:spLocks/>
          </p:cNvSpPr>
          <p:nvPr/>
        </p:nvSpPr>
        <p:spPr>
          <a:xfrm>
            <a:off x="1391478" y="1791119"/>
            <a:ext cx="9962322" cy="4385844"/>
          </a:xfrm>
          <a:prstGeom prst="rect">
            <a:avLst/>
          </a:prstGeom>
        </p:spPr>
        <p:txBody>
          <a:bodyPr spcFirstLastPara="1" vert="horz" wrap="square" lIns="91425" tIns="91425" rIns="91425" bIns="91425" rtlCol="0" anchor="t" anchorCtr="0">
            <a:normAutofit/>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0" indent="0">
              <a:buFont typeface="Nunito Light"/>
              <a:buNone/>
            </a:pPr>
            <a:endParaRPr lang="es-MX" dirty="0"/>
          </a:p>
        </p:txBody>
      </p:sp>
      <p:sp>
        <p:nvSpPr>
          <p:cNvPr id="25" name="Título 1">
            <a:extLst>
              <a:ext uri="{FF2B5EF4-FFF2-40B4-BE49-F238E27FC236}">
                <a16:creationId xmlns:a16="http://schemas.microsoft.com/office/drawing/2014/main" id="{302C6867-3043-704E-9F68-291BC8A4EFB0}"/>
              </a:ext>
            </a:extLst>
          </p:cNvPr>
          <p:cNvSpPr txBox="1">
            <a:spLocks/>
          </p:cNvSpPr>
          <p:nvPr/>
        </p:nvSpPr>
        <p:spPr>
          <a:xfrm>
            <a:off x="734783" y="660052"/>
            <a:ext cx="10515600" cy="1018267"/>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3500"/>
              <a:buNone/>
              <a:defRPr sz="4000" kern="1200">
                <a:solidFill>
                  <a:schemeClr val="tx1"/>
                </a:solidFill>
                <a:latin typeface="+mj-lt"/>
                <a:ea typeface="+mj-ea"/>
                <a:cs typeface="+mj-cs"/>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pPr algn="ctr"/>
            <a:endParaRPr lang="es-MX" sz="1300" dirty="0"/>
          </a:p>
        </p:txBody>
      </p:sp>
      <p:sp>
        <p:nvSpPr>
          <p:cNvPr id="2" name="Rectángulo 1">
            <a:extLst>
              <a:ext uri="{FF2B5EF4-FFF2-40B4-BE49-F238E27FC236}">
                <a16:creationId xmlns:a16="http://schemas.microsoft.com/office/drawing/2014/main" id="{A1E06903-DB8A-CD49-B507-52C9FB5DA408}"/>
              </a:ext>
            </a:extLst>
          </p:cNvPr>
          <p:cNvSpPr/>
          <p:nvPr/>
        </p:nvSpPr>
        <p:spPr>
          <a:xfrm>
            <a:off x="2899146" y="460466"/>
            <a:ext cx="6393707" cy="1323439"/>
          </a:xfrm>
          <a:prstGeom prst="rect">
            <a:avLst/>
          </a:prstGeom>
        </p:spPr>
        <p:txBody>
          <a:bodyPr wrap="square">
            <a:spAutoFit/>
          </a:bodyPr>
          <a:lstStyle/>
          <a:p>
            <a:pPr algn="ctr"/>
            <a:r>
              <a:rPr lang="es-MX" sz="4000" dirty="0">
                <a:latin typeface="+mj-lt"/>
                <a:ea typeface="+mj-ea"/>
                <a:cs typeface="+mj-cs"/>
              </a:rPr>
              <a:t>Glutamato de sodio – Manipulación gustativa</a:t>
            </a:r>
          </a:p>
        </p:txBody>
      </p:sp>
      <p:pic>
        <p:nvPicPr>
          <p:cNvPr id="4" name="Imagen 3">
            <a:extLst>
              <a:ext uri="{FF2B5EF4-FFF2-40B4-BE49-F238E27FC236}">
                <a16:creationId xmlns:a16="http://schemas.microsoft.com/office/drawing/2014/main" id="{A552403C-807A-CC47-9049-732B96045D54}"/>
              </a:ext>
            </a:extLst>
          </p:cNvPr>
          <p:cNvPicPr>
            <a:picLocks noChangeAspect="1"/>
          </p:cNvPicPr>
          <p:nvPr/>
        </p:nvPicPr>
        <p:blipFill>
          <a:blip r:embed="rId3"/>
          <a:stretch>
            <a:fillRect/>
          </a:stretch>
        </p:blipFill>
        <p:spPr>
          <a:xfrm>
            <a:off x="7556226" y="3974431"/>
            <a:ext cx="3698059" cy="2097320"/>
          </a:xfrm>
          <a:prstGeom prst="rect">
            <a:avLst/>
          </a:prstGeom>
        </p:spPr>
      </p:pic>
      <p:sp>
        <p:nvSpPr>
          <p:cNvPr id="5" name="Rectángulo 4">
            <a:extLst>
              <a:ext uri="{FF2B5EF4-FFF2-40B4-BE49-F238E27FC236}">
                <a16:creationId xmlns:a16="http://schemas.microsoft.com/office/drawing/2014/main" id="{1B1C755F-4482-C747-8569-0834D41E3CBD}"/>
              </a:ext>
            </a:extLst>
          </p:cNvPr>
          <p:cNvSpPr/>
          <p:nvPr/>
        </p:nvSpPr>
        <p:spPr>
          <a:xfrm>
            <a:off x="7334451" y="6088053"/>
            <a:ext cx="6096000" cy="230832"/>
          </a:xfrm>
          <a:prstGeom prst="rect">
            <a:avLst/>
          </a:prstGeom>
        </p:spPr>
        <p:txBody>
          <a:bodyPr>
            <a:spAutoFit/>
          </a:bodyPr>
          <a:lstStyle/>
          <a:p>
            <a:r>
              <a:rPr lang="es-MX" sz="900" dirty="0"/>
              <a:t>https://foodandwineespanol.com/glutamato-monosodico-umami-que-es/</a:t>
            </a:r>
          </a:p>
        </p:txBody>
      </p:sp>
      <p:sp>
        <p:nvSpPr>
          <p:cNvPr id="10" name="Rectángulo 9">
            <a:extLst>
              <a:ext uri="{FF2B5EF4-FFF2-40B4-BE49-F238E27FC236}">
                <a16:creationId xmlns:a16="http://schemas.microsoft.com/office/drawing/2014/main" id="{83A6FCCE-2339-1D42-9A80-7CEF65D7A9BF}"/>
              </a:ext>
            </a:extLst>
          </p:cNvPr>
          <p:cNvSpPr/>
          <p:nvPr/>
        </p:nvSpPr>
        <p:spPr>
          <a:xfrm>
            <a:off x="1616481" y="2186967"/>
            <a:ext cx="8959035" cy="3970318"/>
          </a:xfrm>
          <a:prstGeom prst="rect">
            <a:avLst/>
          </a:prstGeom>
        </p:spPr>
        <p:txBody>
          <a:bodyPr wrap="square">
            <a:spAutoFit/>
          </a:bodyPr>
          <a:lstStyle/>
          <a:p>
            <a:r>
              <a:rPr lang="es-MX" sz="2800" dirty="0">
                <a:solidFill>
                  <a:srgbClr val="161F38"/>
                </a:solidFill>
                <a:latin typeface="Calibri" panose="020F0502020204030204" pitchFamily="34" charset="0"/>
                <a:cs typeface="Calibri" panose="020F0502020204030204" pitchFamily="34" charset="0"/>
              </a:rPr>
              <a:t>Su consumo  puede causar las siguientes dolencias:</a:t>
            </a:r>
          </a:p>
          <a:p>
            <a:endParaRPr lang="es-MX" sz="2800" dirty="0">
              <a:solidFill>
                <a:srgbClr val="161F38"/>
              </a:solidFill>
              <a:latin typeface="Calibri" panose="020F0502020204030204" pitchFamily="34" charset="0"/>
              <a:cs typeface="Calibri" panose="020F0502020204030204" pitchFamily="34" charset="0"/>
            </a:endParaRPr>
          </a:p>
          <a:p>
            <a:pPr>
              <a:buFont typeface="Arial" panose="020B0604020202020204" pitchFamily="34" charset="0"/>
              <a:buChar char="•"/>
            </a:pPr>
            <a:r>
              <a:rPr lang="es-MX" sz="2800" dirty="0">
                <a:solidFill>
                  <a:srgbClr val="161F38"/>
                </a:solidFill>
                <a:latin typeface="Calibri" panose="020F0502020204030204" pitchFamily="34" charset="0"/>
                <a:cs typeface="Calibri" panose="020F0502020204030204" pitchFamily="34" charset="0"/>
              </a:rPr>
              <a:t>Dolores de cabeza</a:t>
            </a:r>
          </a:p>
          <a:p>
            <a:pPr>
              <a:buFont typeface="Arial" panose="020B0604020202020204" pitchFamily="34" charset="0"/>
              <a:buChar char="•"/>
            </a:pPr>
            <a:r>
              <a:rPr lang="es-MX" sz="2800" dirty="0">
                <a:solidFill>
                  <a:srgbClr val="161F38"/>
                </a:solidFill>
                <a:latin typeface="Calibri" panose="020F0502020204030204" pitchFamily="34" charset="0"/>
                <a:cs typeface="Calibri" panose="020F0502020204030204" pitchFamily="34" charset="0"/>
              </a:rPr>
              <a:t>Migrañas</a:t>
            </a:r>
          </a:p>
          <a:p>
            <a:pPr>
              <a:buFont typeface="Arial" panose="020B0604020202020204" pitchFamily="34" charset="0"/>
              <a:buChar char="•"/>
            </a:pPr>
            <a:r>
              <a:rPr lang="es-MX" sz="2800" dirty="0">
                <a:solidFill>
                  <a:srgbClr val="161F38"/>
                </a:solidFill>
                <a:latin typeface="Calibri" panose="020F0502020204030204" pitchFamily="34" charset="0"/>
                <a:cs typeface="Calibri" panose="020F0502020204030204" pitchFamily="34" charset="0"/>
              </a:rPr>
              <a:t>Espasmos musculares</a:t>
            </a:r>
          </a:p>
          <a:p>
            <a:pPr>
              <a:buFont typeface="Arial" panose="020B0604020202020204" pitchFamily="34" charset="0"/>
              <a:buChar char="•"/>
            </a:pPr>
            <a:r>
              <a:rPr lang="es-MX" sz="2800" dirty="0">
                <a:solidFill>
                  <a:srgbClr val="161F38"/>
                </a:solidFill>
                <a:latin typeface="Calibri" panose="020F0502020204030204" pitchFamily="34" charset="0"/>
                <a:cs typeface="Calibri" panose="020F0502020204030204" pitchFamily="34" charset="0"/>
              </a:rPr>
              <a:t>Náuseas</a:t>
            </a:r>
          </a:p>
          <a:p>
            <a:pPr>
              <a:buFont typeface="Arial" panose="020B0604020202020204" pitchFamily="34" charset="0"/>
              <a:buChar char="•"/>
            </a:pPr>
            <a:r>
              <a:rPr lang="es-MX" sz="2800" dirty="0">
                <a:solidFill>
                  <a:srgbClr val="161F38"/>
                </a:solidFill>
                <a:latin typeface="Calibri" panose="020F0502020204030204" pitchFamily="34" charset="0"/>
                <a:cs typeface="Calibri" panose="020F0502020204030204" pitchFamily="34" charset="0"/>
              </a:rPr>
              <a:t>Alergias</a:t>
            </a:r>
          </a:p>
          <a:p>
            <a:pPr>
              <a:buFont typeface="Arial" panose="020B0604020202020204" pitchFamily="34" charset="0"/>
              <a:buChar char="•"/>
            </a:pPr>
            <a:r>
              <a:rPr lang="es-MX" sz="2800" dirty="0">
                <a:solidFill>
                  <a:srgbClr val="161F38"/>
                </a:solidFill>
                <a:latin typeface="Calibri" panose="020F0502020204030204" pitchFamily="34" charset="0"/>
                <a:cs typeface="Calibri" panose="020F0502020204030204" pitchFamily="34" charset="0"/>
              </a:rPr>
              <a:t>Ataques epilépticos</a:t>
            </a:r>
          </a:p>
          <a:p>
            <a:pPr>
              <a:buFont typeface="Arial" panose="020B0604020202020204" pitchFamily="34" charset="0"/>
              <a:buChar char="•"/>
            </a:pPr>
            <a:r>
              <a:rPr lang="es-MX" sz="2800" dirty="0">
                <a:solidFill>
                  <a:srgbClr val="161F38"/>
                </a:solidFill>
                <a:latin typeface="Calibri" panose="020F0502020204030204" pitchFamily="34" charset="0"/>
                <a:cs typeface="Calibri" panose="020F0502020204030204" pitchFamily="34" charset="0"/>
              </a:rPr>
              <a:t>Depresión e irregularidades cardíacas</a:t>
            </a:r>
          </a:p>
        </p:txBody>
      </p:sp>
    </p:spTree>
    <p:extLst>
      <p:ext uri="{BB962C8B-B14F-4D97-AF65-F5344CB8AC3E}">
        <p14:creationId xmlns:p14="http://schemas.microsoft.com/office/powerpoint/2010/main" val="59232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6" name="Título 1">
            <a:extLst>
              <a:ext uri="{FF2B5EF4-FFF2-40B4-BE49-F238E27FC236}">
                <a16:creationId xmlns:a16="http://schemas.microsoft.com/office/drawing/2014/main" id="{44036424-307F-A34E-988C-9549DB77A5B6}"/>
              </a:ext>
            </a:extLst>
          </p:cNvPr>
          <p:cNvSpPr>
            <a:spLocks noGrp="1"/>
          </p:cNvSpPr>
          <p:nvPr>
            <p:ph type="title"/>
          </p:nvPr>
        </p:nvSpPr>
        <p:spPr>
          <a:xfrm>
            <a:off x="838200" y="633343"/>
            <a:ext cx="10515600" cy="1325563"/>
          </a:xfrm>
        </p:spPr>
        <p:txBody>
          <a:bodyPr/>
          <a:lstStyle/>
          <a:p>
            <a:pPr algn="ctr"/>
            <a:r>
              <a:rPr lang="es-MX" dirty="0"/>
              <a:t>Redes sociales manipulan</a:t>
            </a:r>
          </a:p>
        </p:txBody>
      </p:sp>
      <p:sp>
        <p:nvSpPr>
          <p:cNvPr id="27" name="Marcador de contenido 2">
            <a:extLst>
              <a:ext uri="{FF2B5EF4-FFF2-40B4-BE49-F238E27FC236}">
                <a16:creationId xmlns:a16="http://schemas.microsoft.com/office/drawing/2014/main" id="{E1DCF895-222B-774F-8710-25150F07CAA1}"/>
              </a:ext>
            </a:extLst>
          </p:cNvPr>
          <p:cNvSpPr txBox="1">
            <a:spLocks/>
          </p:cNvSpPr>
          <p:nvPr/>
        </p:nvSpPr>
        <p:spPr>
          <a:xfrm>
            <a:off x="1325660" y="1521080"/>
            <a:ext cx="6370086" cy="5336920"/>
          </a:xfrm>
          <a:prstGeom prst="rect">
            <a:avLst/>
          </a:prstGeom>
        </p:spPr>
        <p:txBody>
          <a:bodyPr spcFirstLastPara="1" vert="horz" wrap="square" lIns="91425" tIns="91425" rIns="91425" bIns="91425" rtlCol="0" anchor="t" anchorCtr="0">
            <a:normAutofit fontScale="92500" lnSpcReduction="10000"/>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457200" indent="-457200">
              <a:buFont typeface="+mj-lt"/>
              <a:buAutoNum type="arabicPeriod"/>
            </a:pPr>
            <a:r>
              <a:rPr lang="es-MX" sz="2400" dirty="0">
                <a:solidFill>
                  <a:srgbClr val="161F38"/>
                </a:solidFill>
                <a:latin typeface="Calibri" panose="020F0502020204030204" pitchFamily="34" charset="0"/>
                <a:ea typeface="Times New Roman" panose="02020603050405020304" pitchFamily="18" charset="0"/>
                <a:cs typeface="Calibri" panose="020F0502020204030204" pitchFamily="34" charset="0"/>
              </a:rPr>
              <a:t>Redes sociales nacieron como lugares para conectar amigos, estar al día en información y para formar comunidades</a:t>
            </a:r>
          </a:p>
          <a:p>
            <a:pPr marL="457200" indent="-457200">
              <a:buFont typeface="+mj-lt"/>
              <a:buAutoNum type="arabicPeriod"/>
            </a:pP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r>
              <a:rPr lang="es-MX" sz="2400" dirty="0">
                <a:solidFill>
                  <a:srgbClr val="161F38"/>
                </a:solidFill>
                <a:latin typeface="Calibri" panose="020F0502020204030204" pitchFamily="34" charset="0"/>
                <a:ea typeface="Times New Roman" panose="02020603050405020304" pitchFamily="18" charset="0"/>
                <a:cs typeface="Calibri" panose="020F0502020204030204" pitchFamily="34" charset="0"/>
              </a:rPr>
              <a:t>Ahora el objetivo es mantener al usuario conectado</a:t>
            </a:r>
          </a:p>
          <a:p>
            <a:pPr marL="457200" indent="-457200">
              <a:buFont typeface="+mj-lt"/>
              <a:buAutoNum type="arabicPeriod"/>
            </a:pP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r>
              <a:rPr lang="es-MX" sz="2400" dirty="0">
                <a:solidFill>
                  <a:srgbClr val="161F38"/>
                </a:solidFill>
                <a:latin typeface="Calibri" panose="020F0502020204030204" pitchFamily="34" charset="0"/>
                <a:ea typeface="Times New Roman" panose="02020603050405020304" pitchFamily="18" charset="0"/>
                <a:cs typeface="Calibri" panose="020F0502020204030204" pitchFamily="34" charset="0"/>
              </a:rPr>
              <a:t>Redes sociales han pasado de ser un lugar para interactuar a un ciclo interminable de contenido alucinante y adictivo</a:t>
            </a:r>
          </a:p>
          <a:p>
            <a:pPr marL="457200" indent="-457200">
              <a:buFont typeface="+mj-lt"/>
              <a:buAutoNum type="arabicPeriod"/>
            </a:pP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r>
              <a:rPr lang="es-MX" sz="2400" dirty="0">
                <a:solidFill>
                  <a:srgbClr val="161F38"/>
                </a:solidFill>
                <a:latin typeface="Calibri" panose="020F0502020204030204" pitchFamily="34" charset="0"/>
                <a:ea typeface="Times New Roman" panose="02020603050405020304" pitchFamily="18" charset="0"/>
                <a:cs typeface="Calibri" panose="020F0502020204030204" pitchFamily="34" charset="0"/>
              </a:rPr>
              <a:t>Redes sociales se están convirtiendo en un lugar donde casi estamos todo el tiempo</a:t>
            </a:r>
          </a:p>
          <a:p>
            <a:pPr marL="457200" indent="-457200">
              <a:buFont typeface="+mj-lt"/>
              <a:buAutoNum type="arabicPeriod"/>
            </a:pPr>
            <a:endParaRPr lang="es-MX" sz="240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r>
              <a:rPr lang="es-MX" sz="2400" dirty="0">
                <a:solidFill>
                  <a:srgbClr val="161F38"/>
                </a:solidFill>
                <a:latin typeface="Calibri" panose="020F0502020204030204" pitchFamily="34" charset="0"/>
                <a:ea typeface="Times New Roman" panose="02020603050405020304" pitchFamily="18" charset="0"/>
                <a:cs typeface="Calibri" panose="020F0502020204030204" pitchFamily="34" charset="0"/>
              </a:rPr>
              <a:t>Obtenemos poco valor y parece que no podemos salir de las plataformas</a:t>
            </a:r>
            <a:endParaRPr lang="es-MX" sz="2400" dirty="0">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pic>
        <p:nvPicPr>
          <p:cNvPr id="3" name="Imagen 2">
            <a:extLst>
              <a:ext uri="{FF2B5EF4-FFF2-40B4-BE49-F238E27FC236}">
                <a16:creationId xmlns:a16="http://schemas.microsoft.com/office/drawing/2014/main" id="{1C835F20-4989-D547-87E8-47CE33319D5C}"/>
              </a:ext>
            </a:extLst>
          </p:cNvPr>
          <p:cNvPicPr>
            <a:picLocks noChangeAspect="1"/>
          </p:cNvPicPr>
          <p:nvPr/>
        </p:nvPicPr>
        <p:blipFill>
          <a:blip r:embed="rId3"/>
          <a:stretch>
            <a:fillRect/>
          </a:stretch>
        </p:blipFill>
        <p:spPr>
          <a:xfrm>
            <a:off x="7695746" y="2255786"/>
            <a:ext cx="3992670" cy="2954966"/>
          </a:xfrm>
          <a:prstGeom prst="rect">
            <a:avLst/>
          </a:prstGeom>
        </p:spPr>
      </p:pic>
      <p:sp>
        <p:nvSpPr>
          <p:cNvPr id="4" name="Rectángulo 3">
            <a:extLst>
              <a:ext uri="{FF2B5EF4-FFF2-40B4-BE49-F238E27FC236}">
                <a16:creationId xmlns:a16="http://schemas.microsoft.com/office/drawing/2014/main" id="{60051125-1F4C-BD45-B93B-69ED62D4325D}"/>
              </a:ext>
            </a:extLst>
          </p:cNvPr>
          <p:cNvSpPr/>
          <p:nvPr/>
        </p:nvSpPr>
        <p:spPr>
          <a:xfrm>
            <a:off x="7482291" y="5453001"/>
            <a:ext cx="6125007" cy="230832"/>
          </a:xfrm>
          <a:prstGeom prst="rect">
            <a:avLst/>
          </a:prstGeom>
        </p:spPr>
        <p:txBody>
          <a:bodyPr wrap="square">
            <a:spAutoFit/>
          </a:bodyPr>
          <a:lstStyle/>
          <a:p>
            <a:r>
              <a:rPr lang="es-MX" sz="900" dirty="0"/>
              <a:t>https://contenttu.com/blog/redes-sociales/por-que-mi-empresa-debe-estar-en-redes-sociales</a:t>
            </a:r>
          </a:p>
        </p:txBody>
      </p:sp>
    </p:spTree>
    <p:extLst>
      <p:ext uri="{BB962C8B-B14F-4D97-AF65-F5344CB8AC3E}">
        <p14:creationId xmlns:p14="http://schemas.microsoft.com/office/powerpoint/2010/main" val="2139129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a:spLocks noGrp="1"/>
          </p:cNvSpPr>
          <p:nvPr>
            <p:ph type="title"/>
          </p:nvPr>
        </p:nvSpPr>
        <p:spPr>
          <a:xfrm>
            <a:off x="960000" y="280972"/>
            <a:ext cx="10281200" cy="1669664"/>
          </a:xfrm>
          <a:prstGeom prst="rect">
            <a:avLst/>
          </a:prstGeom>
        </p:spPr>
        <p:txBody>
          <a:bodyPr spcFirstLastPara="1" vert="horz" wrap="square" lIns="121900" tIns="121900" rIns="121900" bIns="121900" rtlCol="0" anchor="t" anchorCtr="0">
            <a:noAutofit/>
          </a:bodyPr>
          <a:lstStyle/>
          <a:p>
            <a:pPr algn="ctr"/>
            <a:r>
              <a:rPr lang="es-MX" sz="3600" dirty="0"/>
              <a:t>Cocaina digital</a:t>
            </a:r>
            <a:br>
              <a:rPr lang="es-MX" sz="3600" dirty="0"/>
            </a:br>
            <a:r>
              <a:rPr lang="es-MX" sz="3600" dirty="0"/>
              <a:t>TikTok is Slowly Destroying a New Generation</a:t>
            </a:r>
            <a:br>
              <a:rPr lang="es-MX" dirty="0"/>
            </a:br>
            <a:r>
              <a:rPr lang="es-MX" sz="1800" dirty="0"/>
              <a:t>https://medium.com/yardcouch-com/tiktok-is-slowly-destroying-a-new-generation-804cfdfbae03</a:t>
            </a:r>
            <a:endParaRPr dirty="0"/>
          </a:p>
        </p:txBody>
      </p:sp>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 name="Rectángulo 1">
            <a:extLst>
              <a:ext uri="{FF2B5EF4-FFF2-40B4-BE49-F238E27FC236}">
                <a16:creationId xmlns:a16="http://schemas.microsoft.com/office/drawing/2014/main" id="{6BE6F8E3-960D-D14B-848A-B40CAF6860CF}"/>
              </a:ext>
            </a:extLst>
          </p:cNvPr>
          <p:cNvSpPr/>
          <p:nvPr/>
        </p:nvSpPr>
        <p:spPr>
          <a:xfrm>
            <a:off x="1247251" y="1773728"/>
            <a:ext cx="9629296" cy="4524315"/>
          </a:xfrm>
          <a:prstGeom prst="rect">
            <a:avLst/>
          </a:prstGeom>
        </p:spPr>
        <p:txBody>
          <a:bodyPr wrap="square">
            <a:spAutoFit/>
          </a:bodyPr>
          <a:lstStyle/>
          <a:p>
            <a:pPr marL="457200" indent="-457200">
              <a:buFont typeface="+mj-lt"/>
              <a:buAutoNum type="arabicPeriod"/>
            </a:pPr>
            <a:r>
              <a:rPr lang="es-MX" sz="2400" dirty="0"/>
              <a:t>Fábrica de enfermedades mentales</a:t>
            </a:r>
          </a:p>
          <a:p>
            <a:pPr marL="457200" indent="-457200">
              <a:buFont typeface="+mj-lt"/>
              <a:buAutoNum type="arabicPeriod"/>
            </a:pPr>
            <a:endParaRPr lang="es-MX" sz="2400" dirty="0"/>
          </a:p>
          <a:p>
            <a:pPr marL="457200" indent="-457200">
              <a:buFont typeface="+mj-lt"/>
              <a:buAutoNum type="arabicPeriod"/>
            </a:pPr>
            <a:r>
              <a:rPr lang="es-MX" sz="2400" dirty="0"/>
              <a:t>Efectos dopaminicos</a:t>
            </a:r>
          </a:p>
          <a:p>
            <a:pPr marL="457200" indent="-457200">
              <a:buFont typeface="+mj-lt"/>
              <a:buAutoNum type="arabicPeriod"/>
            </a:pPr>
            <a:endParaRPr lang="es-MX" sz="2400" dirty="0"/>
          </a:p>
          <a:p>
            <a:pPr marL="457200" indent="-457200">
              <a:buFont typeface="+mj-lt"/>
              <a:buAutoNum type="arabicPeriod"/>
            </a:pPr>
            <a:r>
              <a:rPr lang="es-MX" sz="2400" dirty="0">
                <a:solidFill>
                  <a:srgbClr val="292929"/>
                </a:solidFill>
              </a:rPr>
              <a:t>Dopamina es un neurotransmisor </a:t>
            </a:r>
          </a:p>
          <a:p>
            <a:pPr marL="457200" indent="-457200">
              <a:buFont typeface="+mj-lt"/>
              <a:buAutoNum type="arabicPeriod"/>
            </a:pPr>
            <a:endParaRPr lang="es-MX" sz="2400" dirty="0">
              <a:solidFill>
                <a:srgbClr val="292929"/>
              </a:solidFill>
            </a:endParaRPr>
          </a:p>
          <a:p>
            <a:pPr marL="457200" indent="-457200">
              <a:buFont typeface="+mj-lt"/>
              <a:buAutoNum type="arabicPeriod"/>
            </a:pPr>
            <a:r>
              <a:rPr lang="es-MX" sz="2400" dirty="0">
                <a:solidFill>
                  <a:srgbClr val="292929"/>
                </a:solidFill>
              </a:rPr>
              <a:t>Ayuda a controlar los centros cerebrales de placer y satisfacción</a:t>
            </a:r>
          </a:p>
          <a:p>
            <a:pPr marL="457200" indent="-457200">
              <a:buFont typeface="+mj-lt"/>
              <a:buAutoNum type="arabicPeriod"/>
            </a:pPr>
            <a:endParaRPr lang="es-MX" sz="2400" dirty="0">
              <a:solidFill>
                <a:srgbClr val="292929"/>
              </a:solidFill>
            </a:endParaRPr>
          </a:p>
          <a:p>
            <a:pPr marL="457200" indent="-457200">
              <a:buFont typeface="+mj-lt"/>
              <a:buAutoNum type="arabicPeriod"/>
            </a:pPr>
            <a:r>
              <a:rPr lang="es-MX" sz="2400" dirty="0">
                <a:solidFill>
                  <a:srgbClr val="292929"/>
                </a:solidFill>
              </a:rPr>
              <a:t>Es como un Switch que le dice al cerebro “Esto se siente bien, vuélvelo a hacer”</a:t>
            </a:r>
          </a:p>
          <a:p>
            <a:pPr marL="457200" indent="-457200">
              <a:buFont typeface="+mj-lt"/>
              <a:buAutoNum type="arabicPeriod"/>
            </a:pPr>
            <a:endParaRPr lang="es-MX" sz="2400" dirty="0">
              <a:solidFill>
                <a:srgbClr val="292929"/>
              </a:solidFill>
            </a:endParaRPr>
          </a:p>
          <a:p>
            <a:pPr marL="457200" indent="-457200">
              <a:buFont typeface="+mj-lt"/>
              <a:buAutoNum type="arabicPeriod"/>
            </a:pPr>
            <a:r>
              <a:rPr lang="es-MX" sz="2400" dirty="0">
                <a:solidFill>
                  <a:srgbClr val="292929"/>
                </a:solidFill>
              </a:rPr>
              <a:t> Un efecto casi hipnótico, que mantiene a la persona viendo su pantalla</a:t>
            </a:r>
          </a:p>
        </p:txBody>
      </p:sp>
      <p:pic>
        <p:nvPicPr>
          <p:cNvPr id="25" name="Imagen 24">
            <a:extLst>
              <a:ext uri="{FF2B5EF4-FFF2-40B4-BE49-F238E27FC236}">
                <a16:creationId xmlns:a16="http://schemas.microsoft.com/office/drawing/2014/main" id="{40C415DA-0DDE-FB49-94EC-4BB75F640F69}"/>
              </a:ext>
            </a:extLst>
          </p:cNvPr>
          <p:cNvPicPr>
            <a:picLocks noChangeAspect="1"/>
          </p:cNvPicPr>
          <p:nvPr/>
        </p:nvPicPr>
        <p:blipFill rotWithShape="1">
          <a:blip r:embed="rId3"/>
          <a:srcRect l="9212" r="5942" b="2"/>
          <a:stretch/>
        </p:blipFill>
        <p:spPr>
          <a:xfrm>
            <a:off x="9790034" y="1728262"/>
            <a:ext cx="2189990" cy="2547195"/>
          </a:xfrm>
          <a:prstGeom prst="rect">
            <a:avLst/>
          </a:prstGeom>
          <a:ln>
            <a:noFill/>
          </a:ln>
          <a:effectLst>
            <a:softEdge rad="112500"/>
          </a:effectLst>
        </p:spPr>
      </p:pic>
      <p:sp>
        <p:nvSpPr>
          <p:cNvPr id="26" name="Rectángulo 25">
            <a:extLst>
              <a:ext uri="{FF2B5EF4-FFF2-40B4-BE49-F238E27FC236}">
                <a16:creationId xmlns:a16="http://schemas.microsoft.com/office/drawing/2014/main" id="{AF31EE11-2E00-7648-8886-3865EF17208E}"/>
              </a:ext>
            </a:extLst>
          </p:cNvPr>
          <p:cNvSpPr/>
          <p:nvPr/>
        </p:nvSpPr>
        <p:spPr>
          <a:xfrm>
            <a:off x="7334451" y="4414041"/>
            <a:ext cx="6096000" cy="230832"/>
          </a:xfrm>
          <a:prstGeom prst="rect">
            <a:avLst/>
          </a:prstGeom>
        </p:spPr>
        <p:txBody>
          <a:bodyPr>
            <a:spAutoFit/>
          </a:bodyPr>
          <a:lstStyle/>
          <a:p>
            <a:r>
              <a:rPr lang="es-MX" sz="900" dirty="0"/>
              <a:t>https://neuromarketing.la/2021/02/psicologia-de-las-redes-sociales-y-su-efecto-en-el-cerebro/</a:t>
            </a:r>
          </a:p>
        </p:txBody>
      </p:sp>
    </p:spTree>
    <p:extLst>
      <p:ext uri="{BB962C8B-B14F-4D97-AF65-F5344CB8AC3E}">
        <p14:creationId xmlns:p14="http://schemas.microsoft.com/office/powerpoint/2010/main" val="1045775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pSp>
        <p:nvGrpSpPr>
          <p:cNvPr id="128" name="Google Shape;128;p23"/>
          <p:cNvGrpSpPr/>
          <p:nvPr/>
        </p:nvGrpSpPr>
        <p:grpSpPr>
          <a:xfrm>
            <a:off x="8544367" y="987101"/>
            <a:ext cx="3443200" cy="385800"/>
            <a:chOff x="6967625" y="394825"/>
            <a:chExt cx="2582400" cy="289350"/>
          </a:xfrm>
        </p:grpSpPr>
        <p:sp>
          <p:nvSpPr>
            <p:cNvPr id="129" name="Google Shape;129;p23"/>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0" name="Google Shape;130;p23"/>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1" name="Google Shape;131;p23"/>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2" name="Google Shape;132;p23"/>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3" name="Google Shape;133;p23"/>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4" name="Google Shape;134;p23"/>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5" name="Google Shape;135;p23"/>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6" name="Google Shape;136;p23"/>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7" name="Google Shape;137;p23"/>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8" name="Google Shape;138;p23"/>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39" name="Google Shape;139;p23"/>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0" name="Google Shape;140;p23"/>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1" name="Google Shape;141;p23"/>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2" name="Google Shape;142;p23"/>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3" name="Google Shape;143;p23"/>
            <p:cNvSpPr/>
            <p:nvPr/>
          </p:nvSpPr>
          <p:spPr>
            <a:xfrm rot="-5400000">
              <a:off x="8301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4" name="Google Shape;144;p23"/>
            <p:cNvSpPr/>
            <p:nvPr/>
          </p:nvSpPr>
          <p:spPr>
            <a:xfrm rot="-5400000">
              <a:off x="8301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5" name="Google Shape;145;p23"/>
            <p:cNvSpPr/>
            <p:nvPr/>
          </p:nvSpPr>
          <p:spPr>
            <a:xfrm rot="-5400000">
              <a:off x="8491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6" name="Google Shape;146;p23"/>
            <p:cNvSpPr/>
            <p:nvPr/>
          </p:nvSpPr>
          <p:spPr>
            <a:xfrm rot="-5400000">
              <a:off x="8491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7" name="Google Shape;147;p23"/>
            <p:cNvSpPr/>
            <p:nvPr/>
          </p:nvSpPr>
          <p:spPr>
            <a:xfrm rot="-5400000">
              <a:off x="8682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8" name="Google Shape;148;p23"/>
            <p:cNvSpPr/>
            <p:nvPr/>
          </p:nvSpPr>
          <p:spPr>
            <a:xfrm rot="-5400000">
              <a:off x="8682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49" name="Google Shape;149;p23"/>
            <p:cNvSpPr/>
            <p:nvPr/>
          </p:nvSpPr>
          <p:spPr>
            <a:xfrm rot="-5400000">
              <a:off x="8872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0" name="Google Shape;150;p23"/>
            <p:cNvSpPr/>
            <p:nvPr/>
          </p:nvSpPr>
          <p:spPr>
            <a:xfrm rot="-5400000">
              <a:off x="8872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1" name="Google Shape;151;p23"/>
            <p:cNvSpPr/>
            <p:nvPr/>
          </p:nvSpPr>
          <p:spPr>
            <a:xfrm rot="-5400000">
              <a:off x="9063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2" name="Google Shape;152;p23"/>
            <p:cNvSpPr/>
            <p:nvPr/>
          </p:nvSpPr>
          <p:spPr>
            <a:xfrm rot="-5400000">
              <a:off x="9063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3" name="Google Shape;153;p23"/>
            <p:cNvSpPr/>
            <p:nvPr/>
          </p:nvSpPr>
          <p:spPr>
            <a:xfrm rot="-5400000">
              <a:off x="9253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4" name="Google Shape;154;p23"/>
            <p:cNvSpPr/>
            <p:nvPr/>
          </p:nvSpPr>
          <p:spPr>
            <a:xfrm rot="-5400000">
              <a:off x="9253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5" name="Google Shape;155;p23"/>
            <p:cNvSpPr/>
            <p:nvPr/>
          </p:nvSpPr>
          <p:spPr>
            <a:xfrm rot="-5400000">
              <a:off x="9444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156" name="Google Shape;156;p23"/>
            <p:cNvSpPr/>
            <p:nvPr/>
          </p:nvSpPr>
          <p:spPr>
            <a:xfrm rot="-5400000">
              <a:off x="9444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157" name="Google Shape;157;p23"/>
          <p:cNvSpPr txBox="1">
            <a:spLocks noGrp="1"/>
          </p:cNvSpPr>
          <p:nvPr>
            <p:ph type="title"/>
          </p:nvPr>
        </p:nvSpPr>
        <p:spPr>
          <a:xfrm>
            <a:off x="960000" y="593366"/>
            <a:ext cx="7979567" cy="1122633"/>
          </a:xfrm>
          <a:prstGeom prst="rect">
            <a:avLst/>
          </a:prstGeom>
        </p:spPr>
        <p:txBody>
          <a:bodyPr spcFirstLastPara="1" vert="horz" wrap="square" lIns="121900" tIns="121900" rIns="121900" bIns="121900" rtlCol="0" anchor="t" anchorCtr="0">
            <a:noAutofit/>
          </a:bodyPr>
          <a:lstStyle/>
          <a:p>
            <a:r>
              <a:rPr lang="es-MX" sz="3200" b="1" dirty="0"/>
              <a:t>Factores psicologicos: Desarrolladores de plataformas </a:t>
            </a:r>
            <a:endParaRPr sz="3200" dirty="0"/>
          </a:p>
        </p:txBody>
      </p:sp>
      <p:cxnSp>
        <p:nvCxnSpPr>
          <p:cNvPr id="161" name="Google Shape;161;p23"/>
          <p:cNvCxnSpPr/>
          <p:nvPr/>
        </p:nvCxnSpPr>
        <p:spPr>
          <a:xfrm>
            <a:off x="940800" y="342467"/>
            <a:ext cx="10310400" cy="0"/>
          </a:xfrm>
          <a:prstGeom prst="straightConnector1">
            <a:avLst/>
          </a:prstGeom>
          <a:noFill/>
          <a:ln w="9525" cap="flat" cmpd="sng">
            <a:solidFill>
              <a:schemeClr val="dk1"/>
            </a:solidFill>
            <a:prstDash val="solid"/>
            <a:round/>
            <a:headEnd type="oval" w="med" len="med"/>
            <a:tailEnd type="oval" w="med" len="med"/>
          </a:ln>
        </p:spPr>
      </p:cxnSp>
      <p:cxnSp>
        <p:nvCxnSpPr>
          <p:cNvPr id="162" name="Google Shape;162;p23"/>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sp>
        <p:nvSpPr>
          <p:cNvPr id="163" name="Google Shape;163;p23"/>
          <p:cNvSpPr/>
          <p:nvPr/>
        </p:nvSpPr>
        <p:spPr>
          <a:xfrm>
            <a:off x="-486140" y="5063589"/>
            <a:ext cx="1320400" cy="13204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1" name="Marcador de contenido 2">
            <a:extLst>
              <a:ext uri="{FF2B5EF4-FFF2-40B4-BE49-F238E27FC236}">
                <a16:creationId xmlns:a16="http://schemas.microsoft.com/office/drawing/2014/main" id="{719DC675-1429-F546-9EC9-2536C196A830}"/>
              </a:ext>
            </a:extLst>
          </p:cNvPr>
          <p:cNvSpPr txBox="1">
            <a:spLocks/>
          </p:cNvSpPr>
          <p:nvPr/>
        </p:nvSpPr>
        <p:spPr>
          <a:xfrm>
            <a:off x="713192" y="1481420"/>
            <a:ext cx="8988375" cy="4863887"/>
          </a:xfrm>
          <a:prstGeom prst="rect">
            <a:avLst/>
          </a:prstGeom>
        </p:spPr>
        <p:txBody>
          <a:bodyPr spcFirstLastPara="1" vert="horz" wrap="square" lIns="91425" tIns="91425" rIns="91425" bIns="91425" rtlCol="0" anchor="ctr" anchorCtr="0">
            <a:normAutofit/>
          </a:bodyPr>
          <a:lstStyle>
            <a:lvl1pPr marL="609585" lvl="0" indent="-397923" algn="l" defTabSz="914400" rtl="0" eaLnBrk="1" latinLnBrk="0" hangingPunct="1">
              <a:lnSpc>
                <a:spcPct val="100000"/>
              </a:lnSpc>
              <a:spcBef>
                <a:spcPts val="0"/>
              </a:spcBef>
              <a:spcAft>
                <a:spcPts val="0"/>
              </a:spcAft>
              <a:buSzPts val="1100"/>
              <a:buFont typeface="Nunito Light"/>
              <a:buChar char="●"/>
              <a:defRPr sz="1600" kern="1200">
                <a:solidFill>
                  <a:schemeClr val="tx1"/>
                </a:solidFill>
                <a:latin typeface="+mn-lt"/>
                <a:ea typeface="+mn-ea"/>
                <a:cs typeface="+mn-cs"/>
              </a:defRPr>
            </a:lvl1pPr>
            <a:lvl2pPr marL="1219170" lvl="1" indent="-397923" algn="l" defTabSz="914400" rtl="0" eaLnBrk="1" latinLnBrk="0" hangingPunct="1">
              <a:lnSpc>
                <a:spcPct val="115000"/>
              </a:lnSpc>
              <a:spcBef>
                <a:spcPts val="1333"/>
              </a:spcBef>
              <a:spcAft>
                <a:spcPts val="0"/>
              </a:spcAft>
              <a:buSzPts val="1100"/>
              <a:buFont typeface="Nunito Light"/>
              <a:buChar char="○"/>
              <a:defRPr sz="1467" kern="1200">
                <a:solidFill>
                  <a:srgbClr val="434343"/>
                </a:solidFill>
                <a:latin typeface="+mn-lt"/>
                <a:ea typeface="+mn-ea"/>
                <a:cs typeface="+mn-cs"/>
              </a:defRPr>
            </a:lvl2pPr>
            <a:lvl3pPr marL="1828754" lvl="2"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3pPr>
            <a:lvl4pPr marL="2438339" lvl="3" indent="-397923" algn="l" defTabSz="914400" rtl="0" eaLnBrk="1" latinLnBrk="0" hangingPunct="1">
              <a:lnSpc>
                <a:spcPct val="115000"/>
              </a:lnSpc>
              <a:spcBef>
                <a:spcPts val="2133"/>
              </a:spcBef>
              <a:spcAft>
                <a:spcPts val="0"/>
              </a:spcAft>
              <a:buSzPts val="1100"/>
              <a:buFont typeface="Nunito Light"/>
              <a:buChar char="●"/>
              <a:defRPr sz="1467" kern="1200">
                <a:solidFill>
                  <a:srgbClr val="434343"/>
                </a:solidFill>
                <a:latin typeface="+mn-lt"/>
                <a:ea typeface="+mn-ea"/>
                <a:cs typeface="+mn-cs"/>
              </a:defRPr>
            </a:lvl4pPr>
            <a:lvl5pPr marL="3047924" lvl="4"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5pPr>
            <a:lvl6pPr marL="3657509" lvl="5"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6pPr>
            <a:lvl7pPr marL="4267093" lvl="6"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7pPr>
            <a:lvl8pPr marL="4876678" lvl="7" indent="-397923" algn="l" defTabSz="914400" rtl="0" eaLnBrk="1" latinLnBrk="0" hangingPunct="1">
              <a:lnSpc>
                <a:spcPct val="115000"/>
              </a:lnSpc>
              <a:spcBef>
                <a:spcPts val="2133"/>
              </a:spcBef>
              <a:spcAft>
                <a:spcPts val="0"/>
              </a:spcAft>
              <a:buClr>
                <a:srgbClr val="434343"/>
              </a:buClr>
              <a:buSzPts val="1100"/>
              <a:buFont typeface="Nunito Light"/>
              <a:buChar char="○"/>
              <a:defRPr sz="1467" kern="1200">
                <a:solidFill>
                  <a:srgbClr val="434343"/>
                </a:solidFill>
                <a:latin typeface="+mn-lt"/>
                <a:ea typeface="+mn-ea"/>
                <a:cs typeface="+mn-cs"/>
              </a:defRPr>
            </a:lvl8pPr>
            <a:lvl9pPr marL="5486263" lvl="8" indent="-397923" algn="l" defTabSz="914400" rtl="0" eaLnBrk="1" latinLnBrk="0" hangingPunct="1">
              <a:lnSpc>
                <a:spcPct val="115000"/>
              </a:lnSpc>
              <a:spcBef>
                <a:spcPts val="2133"/>
              </a:spcBef>
              <a:spcAft>
                <a:spcPts val="2133"/>
              </a:spcAft>
              <a:buClr>
                <a:srgbClr val="434343"/>
              </a:buClr>
              <a:buSzPts val="1100"/>
              <a:buFont typeface="Nunito Light"/>
              <a:buChar char="■"/>
              <a:defRPr sz="1467" kern="1200">
                <a:solidFill>
                  <a:srgbClr val="434343"/>
                </a:solidFill>
                <a:latin typeface="+mn-lt"/>
                <a:ea typeface="+mn-ea"/>
                <a:cs typeface="+mn-cs"/>
              </a:defRPr>
            </a:lvl9pPr>
          </a:lstStyle>
          <a:p>
            <a:pPr marL="668862" indent="-457200">
              <a:buFont typeface="+mj-lt"/>
              <a:buAutoNum type="arabicPeriod"/>
            </a:pPr>
            <a:r>
              <a:rPr lang="es-MX" sz="2000" dirty="0"/>
              <a:t>Según un artículo de </a:t>
            </a:r>
            <a:r>
              <a:rPr lang="es-MX" sz="2000" b="1" dirty="0"/>
              <a:t>Social Cognitive and Affective Neuroscience</a:t>
            </a:r>
            <a:r>
              <a:rPr lang="es-MX" sz="2000" dirty="0"/>
              <a:t>, acumular </a:t>
            </a:r>
            <a:r>
              <a:rPr lang="es-MX" sz="2000" i="1" dirty="0"/>
              <a:t>likes</a:t>
            </a:r>
            <a:r>
              <a:rPr lang="es-MX" sz="2000" dirty="0"/>
              <a:t> en Facebook, Twitter o Instagram provoca “activación en la </a:t>
            </a:r>
            <a:r>
              <a:rPr lang="es-MX" sz="2000" b="1" dirty="0">
                <a:hlinkClick r:id="rId3"/>
              </a:rPr>
              <a:t>Circuidad Cerebral Implicada en la Recompensa.</a:t>
            </a:r>
            <a:r>
              <a:rPr lang="es-MX" sz="2000" b="1" dirty="0"/>
              <a:t> </a:t>
            </a:r>
          </a:p>
          <a:p>
            <a:pPr marL="668862" indent="-457200">
              <a:buFont typeface="+mj-lt"/>
              <a:buAutoNum type="arabicPeriod"/>
            </a:pPr>
            <a:endParaRPr lang="es-MX" sz="2000" dirty="0"/>
          </a:p>
          <a:p>
            <a:pPr marL="668862" indent="-457200">
              <a:buFont typeface="+mj-lt"/>
              <a:buAutoNum type="arabicPeriod"/>
            </a:pPr>
            <a:r>
              <a:rPr lang="es-MX" sz="2000" dirty="0"/>
              <a:t>Esto incluye el área estriada y </a:t>
            </a:r>
            <a:r>
              <a:rPr lang="es-MX" sz="2000" b="1" dirty="0"/>
              <a:t>área tegmental ventral</a:t>
            </a:r>
            <a:r>
              <a:rPr lang="es-MX" sz="2000" dirty="0"/>
              <a:t>, regiones también implicadas en la experiencia de recibir </a:t>
            </a:r>
            <a:r>
              <a:rPr lang="es-MX" sz="2000" b="1" dirty="0"/>
              <a:t>señales de aprobación</a:t>
            </a:r>
            <a:r>
              <a:rPr lang="es-MX" sz="2000" dirty="0"/>
              <a:t> en el mundo real.</a:t>
            </a:r>
          </a:p>
          <a:p>
            <a:pPr marL="668862" indent="-457200">
              <a:buFont typeface="+mj-lt"/>
              <a:buAutoNum type="arabicPeriod"/>
            </a:pPr>
            <a:endParaRPr lang="es-MX" sz="2000" dirty="0"/>
          </a:p>
          <a:p>
            <a:pPr marL="668862" indent="-457200">
              <a:buFont typeface="+mj-lt"/>
              <a:buAutoNum type="arabicPeriod"/>
            </a:pPr>
            <a:r>
              <a:rPr lang="es-MX" sz="2000" dirty="0"/>
              <a:t>Recibir muchos “Me gusta” en la propia foto de Instagram conduce a la activación de esta red cerebral.</a:t>
            </a:r>
          </a:p>
          <a:p>
            <a:pPr marL="668862" indent="-457200">
              <a:buFont typeface="+mj-lt"/>
              <a:buAutoNum type="arabicPeriod"/>
            </a:pPr>
            <a:endParaRPr lang="es-MX" sz="2000" dirty="0"/>
          </a:p>
          <a:p>
            <a:pPr marL="668862" indent="-457200">
              <a:buFont typeface="+mj-lt"/>
              <a:buAutoNum type="arabicPeriod"/>
            </a:pPr>
            <a:r>
              <a:rPr lang="es-MX" sz="2000" dirty="0"/>
              <a:t>Cuando los usuarios de las redes sociales reciben comentarios positivos (me gusta), sus cerebros activan los receptores de dopamina, lo que es facilitado en parte por el ATV.</a:t>
            </a:r>
          </a:p>
        </p:txBody>
      </p:sp>
      <p:pic>
        <p:nvPicPr>
          <p:cNvPr id="42" name="Imagen 41">
            <a:extLst>
              <a:ext uri="{FF2B5EF4-FFF2-40B4-BE49-F238E27FC236}">
                <a16:creationId xmlns:a16="http://schemas.microsoft.com/office/drawing/2014/main" id="{B6832A4F-29EB-784E-934A-70C9F8E78EA3}"/>
              </a:ext>
            </a:extLst>
          </p:cNvPr>
          <p:cNvPicPr>
            <a:picLocks noChangeAspect="1"/>
          </p:cNvPicPr>
          <p:nvPr/>
        </p:nvPicPr>
        <p:blipFill rotWithShape="1">
          <a:blip r:embed="rId4"/>
          <a:srcRect l="9212" r="5942" b="2"/>
          <a:stretch/>
        </p:blipFill>
        <p:spPr>
          <a:xfrm>
            <a:off x="9339892" y="2983102"/>
            <a:ext cx="2681200" cy="2643197"/>
          </a:xfrm>
          <a:prstGeom prst="rect">
            <a:avLst/>
          </a:prstGeom>
          <a:ln>
            <a:noFill/>
          </a:ln>
          <a:effectLst>
            <a:softEdge rad="112500"/>
          </a:effectLst>
        </p:spPr>
      </p:pic>
      <p:sp>
        <p:nvSpPr>
          <p:cNvPr id="43" name="Rectángulo 42">
            <a:extLst>
              <a:ext uri="{FF2B5EF4-FFF2-40B4-BE49-F238E27FC236}">
                <a16:creationId xmlns:a16="http://schemas.microsoft.com/office/drawing/2014/main" id="{AEEB994C-A5D7-8D47-9A56-E9167E62C1B2}"/>
              </a:ext>
            </a:extLst>
          </p:cNvPr>
          <p:cNvSpPr/>
          <p:nvPr/>
        </p:nvSpPr>
        <p:spPr>
          <a:xfrm>
            <a:off x="7233393" y="6114483"/>
            <a:ext cx="6096000" cy="230832"/>
          </a:xfrm>
          <a:prstGeom prst="rect">
            <a:avLst/>
          </a:prstGeom>
        </p:spPr>
        <p:txBody>
          <a:bodyPr>
            <a:spAutoFit/>
          </a:bodyPr>
          <a:lstStyle/>
          <a:p>
            <a:r>
              <a:rPr lang="es-MX" sz="900" dirty="0"/>
              <a:t>https://neuromarketing.la/2021/02/psicologia-de-las-redes-sociales-y-su-efecto-en-el-cerebro/</a:t>
            </a:r>
          </a:p>
        </p:txBody>
      </p:sp>
    </p:spTree>
    <p:extLst>
      <p:ext uri="{BB962C8B-B14F-4D97-AF65-F5344CB8AC3E}">
        <p14:creationId xmlns:p14="http://schemas.microsoft.com/office/powerpoint/2010/main" val="3408964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402" name="Google Shape;402;p29"/>
          <p:cNvGrpSpPr/>
          <p:nvPr/>
        </p:nvGrpSpPr>
        <p:grpSpPr>
          <a:xfrm rot="-5400000">
            <a:off x="9405257" y="-1840903"/>
            <a:ext cx="4202041" cy="4202041"/>
            <a:chOff x="269239" y="624399"/>
            <a:chExt cx="2386800" cy="2386800"/>
          </a:xfrm>
        </p:grpSpPr>
        <p:sp>
          <p:nvSpPr>
            <p:cNvPr id="403" name="Google Shape;403;p29"/>
            <p:cNvSpPr/>
            <p:nvPr/>
          </p:nvSpPr>
          <p:spPr>
            <a:xfrm rot="-1970538">
              <a:off x="599418" y="954577"/>
              <a:ext cx="1726444" cy="1726444"/>
            </a:xfrm>
            <a:prstGeom prst="ellipse">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4" name="Google Shape;404;p29"/>
            <p:cNvSpPr/>
            <p:nvPr/>
          </p:nvSpPr>
          <p:spPr>
            <a:xfrm rot="-1969931">
              <a:off x="929754" y="1027196"/>
              <a:ext cx="127817" cy="127817"/>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405" name="Google Shape;405;p29"/>
          <p:cNvSpPr/>
          <p:nvPr/>
        </p:nvSpPr>
        <p:spPr>
          <a:xfrm>
            <a:off x="10245585" y="-1000519"/>
            <a:ext cx="2521600" cy="25216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cxnSp>
        <p:nvCxnSpPr>
          <p:cNvPr id="406" name="Google Shape;406;p29"/>
          <p:cNvCxnSpPr/>
          <p:nvPr/>
        </p:nvCxnSpPr>
        <p:spPr>
          <a:xfrm>
            <a:off x="940800" y="6490467"/>
            <a:ext cx="10310400" cy="0"/>
          </a:xfrm>
          <a:prstGeom prst="straightConnector1">
            <a:avLst/>
          </a:prstGeom>
          <a:noFill/>
          <a:ln w="9525" cap="flat" cmpd="sng">
            <a:solidFill>
              <a:schemeClr val="dk1"/>
            </a:solidFill>
            <a:prstDash val="solid"/>
            <a:round/>
            <a:headEnd type="oval" w="med" len="med"/>
            <a:tailEnd type="oval" w="med" len="med"/>
          </a:ln>
        </p:spPr>
      </p:cxnSp>
      <p:grpSp>
        <p:nvGrpSpPr>
          <p:cNvPr id="407" name="Google Shape;407;p29"/>
          <p:cNvGrpSpPr/>
          <p:nvPr/>
        </p:nvGrpSpPr>
        <p:grpSpPr>
          <a:xfrm rot="5400000">
            <a:off x="118351" y="2430819"/>
            <a:ext cx="1665200" cy="385800"/>
            <a:chOff x="6967625" y="394825"/>
            <a:chExt cx="1248900" cy="289350"/>
          </a:xfrm>
        </p:grpSpPr>
        <p:sp>
          <p:nvSpPr>
            <p:cNvPr id="408" name="Google Shape;408;p29"/>
            <p:cNvSpPr/>
            <p:nvPr/>
          </p:nvSpPr>
          <p:spPr>
            <a:xfrm rot="-5400000">
              <a:off x="6967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09" name="Google Shape;409;p29"/>
            <p:cNvSpPr/>
            <p:nvPr/>
          </p:nvSpPr>
          <p:spPr>
            <a:xfrm rot="-5400000">
              <a:off x="6967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0" name="Google Shape;410;p29"/>
            <p:cNvSpPr/>
            <p:nvPr/>
          </p:nvSpPr>
          <p:spPr>
            <a:xfrm rot="-5400000">
              <a:off x="7158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1" name="Google Shape;411;p29"/>
            <p:cNvSpPr/>
            <p:nvPr/>
          </p:nvSpPr>
          <p:spPr>
            <a:xfrm rot="-5400000">
              <a:off x="7158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2" name="Google Shape;412;p29"/>
            <p:cNvSpPr/>
            <p:nvPr/>
          </p:nvSpPr>
          <p:spPr>
            <a:xfrm rot="-5400000">
              <a:off x="7348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3" name="Google Shape;413;p29"/>
            <p:cNvSpPr/>
            <p:nvPr/>
          </p:nvSpPr>
          <p:spPr>
            <a:xfrm rot="-5400000">
              <a:off x="7348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4" name="Google Shape;414;p29"/>
            <p:cNvSpPr/>
            <p:nvPr/>
          </p:nvSpPr>
          <p:spPr>
            <a:xfrm rot="-5400000">
              <a:off x="7539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5" name="Google Shape;415;p29"/>
            <p:cNvSpPr/>
            <p:nvPr/>
          </p:nvSpPr>
          <p:spPr>
            <a:xfrm rot="-5400000">
              <a:off x="7539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6" name="Google Shape;416;p29"/>
            <p:cNvSpPr/>
            <p:nvPr/>
          </p:nvSpPr>
          <p:spPr>
            <a:xfrm rot="-5400000">
              <a:off x="7729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7" name="Google Shape;417;p29"/>
            <p:cNvSpPr/>
            <p:nvPr/>
          </p:nvSpPr>
          <p:spPr>
            <a:xfrm rot="-5400000">
              <a:off x="7729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8" name="Google Shape;418;p29"/>
            <p:cNvSpPr/>
            <p:nvPr/>
          </p:nvSpPr>
          <p:spPr>
            <a:xfrm rot="-5400000">
              <a:off x="79201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19" name="Google Shape;419;p29"/>
            <p:cNvSpPr/>
            <p:nvPr/>
          </p:nvSpPr>
          <p:spPr>
            <a:xfrm rot="-5400000">
              <a:off x="79201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0" name="Google Shape;420;p29"/>
            <p:cNvSpPr/>
            <p:nvPr/>
          </p:nvSpPr>
          <p:spPr>
            <a:xfrm rot="-5400000">
              <a:off x="8110625" y="57827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sp>
          <p:nvSpPr>
            <p:cNvPr id="421" name="Google Shape;421;p29"/>
            <p:cNvSpPr/>
            <p:nvPr/>
          </p:nvSpPr>
          <p:spPr>
            <a:xfrm rot="-5400000">
              <a:off x="8110625" y="394825"/>
              <a:ext cx="105900" cy="105900"/>
            </a:xfrm>
            <a:prstGeom prst="ellipse">
              <a:avLst/>
            </a:prstGeom>
            <a:solidFill>
              <a:schemeClr val="dk1"/>
            </a:solidFill>
            <a:ln>
              <a:noFill/>
            </a:ln>
          </p:spPr>
          <p:txBody>
            <a:bodyPr spcFirstLastPara="1" wrap="square" lIns="121900" tIns="121900" rIns="121900" bIns="121900" anchor="ctr" anchorCtr="0">
              <a:noAutofit/>
            </a:bodyPr>
            <a:lstStyle/>
            <a:p>
              <a:endParaRPr sz="2400"/>
            </a:p>
          </p:txBody>
        </p:sp>
      </p:grpSp>
      <p:sp>
        <p:nvSpPr>
          <p:cNvPr id="24" name="Marcador de contenido 2">
            <a:extLst>
              <a:ext uri="{FF2B5EF4-FFF2-40B4-BE49-F238E27FC236}">
                <a16:creationId xmlns:a16="http://schemas.microsoft.com/office/drawing/2014/main" id="{2AF9ADE0-21BB-0046-A179-3D8793858D95}"/>
              </a:ext>
            </a:extLst>
          </p:cNvPr>
          <p:cNvSpPr txBox="1">
            <a:spLocks/>
          </p:cNvSpPr>
          <p:nvPr/>
        </p:nvSpPr>
        <p:spPr>
          <a:xfrm>
            <a:off x="1391478" y="1791119"/>
            <a:ext cx="9962322" cy="4385844"/>
          </a:xfrm>
          <a:prstGeom prst="rect">
            <a:avLst/>
          </a:prstGeom>
        </p:spPr>
        <p:txBody>
          <a:bodyPr spcFirstLastPara="1" vert="horz" wrap="square" lIns="91425" tIns="91425" rIns="91425" bIns="91425" rtlCol="0" anchor="t" anchorCtr="0">
            <a:normAutofit/>
          </a:bodyPr>
          <a:lstStyle>
            <a:lvl1pPr marL="228600" lvl="0" indent="-228600" algn="l" defTabSz="914400" rtl="0" eaLnBrk="1" latinLnBrk="0" hangingPunct="1">
              <a:lnSpc>
                <a:spcPct val="100000"/>
              </a:lnSpc>
              <a:spcBef>
                <a:spcPts val="0"/>
              </a:spcBef>
              <a:spcAft>
                <a:spcPts val="0"/>
              </a:spcAft>
              <a:buSzPts val="1100"/>
              <a:buFont typeface="Nunito Light"/>
              <a:buChar char="●"/>
              <a:defRPr sz="1467" kern="1200">
                <a:solidFill>
                  <a:schemeClr val="tx1"/>
                </a:solidFill>
                <a:latin typeface="+mn-lt"/>
                <a:ea typeface="+mn-ea"/>
                <a:cs typeface="+mn-cs"/>
              </a:defRPr>
            </a:lvl1pPr>
            <a:lvl2pPr marL="685800" lvl="1" indent="-228600" algn="ctr" defTabSz="914400" rtl="0" eaLnBrk="1" latinLnBrk="0" hangingPunct="1">
              <a:lnSpc>
                <a:spcPct val="100000"/>
              </a:lnSpc>
              <a:spcBef>
                <a:spcPts val="1333"/>
              </a:spcBef>
              <a:spcAft>
                <a:spcPts val="0"/>
              </a:spcAft>
              <a:buClr>
                <a:srgbClr val="E76A28"/>
              </a:buClr>
              <a:buSzPts val="1600"/>
              <a:buFont typeface="Nunito Light"/>
              <a:buChar char="○"/>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2133"/>
              </a:spcBef>
              <a:spcAft>
                <a:spcPts val="0"/>
              </a:spcAft>
              <a:buClr>
                <a:srgbClr val="E76A28"/>
              </a:buClr>
              <a:buSzPts val="1500"/>
              <a:buFont typeface="Nunito Light"/>
              <a:buChar char="■"/>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2133"/>
              </a:spcBef>
              <a:spcAft>
                <a:spcPts val="0"/>
              </a:spcAft>
              <a:buClr>
                <a:srgbClr val="E76A28"/>
              </a:buClr>
              <a:buSzPts val="1500"/>
              <a:buFont typeface="Nunito Light"/>
              <a:buChar char="●"/>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2133"/>
              </a:spcBef>
              <a:spcAft>
                <a:spcPts val="0"/>
              </a:spcAft>
              <a:buClr>
                <a:srgbClr val="E76A28"/>
              </a:buClr>
              <a:buSzPts val="1100"/>
              <a:buFont typeface="Nunito Light"/>
              <a:buChar char="○"/>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2133"/>
              </a:spcBef>
              <a:spcAft>
                <a:spcPts val="0"/>
              </a:spcAft>
              <a:buClr>
                <a:srgbClr val="999999"/>
              </a:buClr>
              <a:buSzPts val="1100"/>
              <a:buFont typeface="Nunito Light"/>
              <a:buChar char="■"/>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2133"/>
              </a:spcBef>
              <a:spcAft>
                <a:spcPts val="0"/>
              </a:spcAft>
              <a:buClr>
                <a:srgbClr val="999999"/>
              </a:buClr>
              <a:buSzPts val="1300"/>
              <a:buFont typeface="Nunito Light"/>
              <a:buChar char="○"/>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2133"/>
              </a:spcBef>
              <a:spcAft>
                <a:spcPts val="2133"/>
              </a:spcAft>
              <a:buClr>
                <a:srgbClr val="999999"/>
              </a:buClr>
              <a:buSzPts val="1100"/>
              <a:buFont typeface="Nunito Light"/>
              <a:buChar char="■"/>
              <a:defRPr sz="1800" kern="1200">
                <a:solidFill>
                  <a:schemeClr val="tx1"/>
                </a:solidFill>
                <a:latin typeface="+mn-lt"/>
                <a:ea typeface="+mn-ea"/>
                <a:cs typeface="+mn-cs"/>
              </a:defRPr>
            </a:lvl9pPr>
          </a:lstStyle>
          <a:p>
            <a:pPr marL="514350" indent="-514350">
              <a:buFont typeface="+mj-lt"/>
              <a:buAutoNum type="arabicPeriod"/>
            </a:pPr>
            <a:r>
              <a:rPr lang="es-MX" sz="2800" dirty="0"/>
              <a:t>1. Estudio monitoreó con resonancia Magnética </a:t>
            </a:r>
          </a:p>
          <a:p>
            <a:pPr marL="514350" indent="-514350">
              <a:buFont typeface="+mj-lt"/>
              <a:buAutoNum type="arabicPeriod"/>
            </a:pPr>
            <a:endParaRPr lang="es-MX" sz="2800" dirty="0"/>
          </a:p>
          <a:p>
            <a:pPr marL="514350" indent="-514350">
              <a:buFont typeface="+mj-lt"/>
              <a:buAutoNum type="arabicPeriod"/>
            </a:pPr>
            <a:r>
              <a:rPr lang="es-MX" sz="2800" dirty="0"/>
              <a:t>2. Resultados “Ver fotos con muchos likes”, se asoció con mayor actividad en las regiones neuronales implicadas en:</a:t>
            </a:r>
          </a:p>
          <a:p>
            <a:pPr marL="285750" indent="-285750">
              <a:buFont typeface="Arial" panose="020B0604020202020204" pitchFamily="34" charset="0"/>
              <a:buChar char="•"/>
            </a:pPr>
            <a:endParaRPr lang="es-MX" sz="2800" dirty="0"/>
          </a:p>
          <a:p>
            <a:pPr marL="285750" indent="-285750">
              <a:buFont typeface="Arial" panose="020B0604020202020204" pitchFamily="34" charset="0"/>
              <a:buChar char="•"/>
            </a:pPr>
            <a:r>
              <a:rPr lang="es-MX" sz="2800" dirty="0"/>
              <a:t>Procesamiento de recompensas</a:t>
            </a:r>
          </a:p>
          <a:p>
            <a:pPr marL="285750" indent="-285750">
              <a:buFont typeface="Arial" panose="020B0604020202020204" pitchFamily="34" charset="0"/>
              <a:buChar char="•"/>
            </a:pPr>
            <a:r>
              <a:rPr lang="es-MX" sz="2800" dirty="0"/>
              <a:t>Cognición social</a:t>
            </a:r>
          </a:p>
          <a:p>
            <a:pPr marL="285750" indent="-285750">
              <a:buFont typeface="Arial" panose="020B0604020202020204" pitchFamily="34" charset="0"/>
              <a:buChar char="•"/>
            </a:pPr>
            <a:r>
              <a:rPr lang="es-MX" sz="2800" dirty="0"/>
              <a:t>Imitación y </a:t>
            </a:r>
          </a:p>
          <a:p>
            <a:pPr marL="285750" indent="-285750">
              <a:buFont typeface="Arial" panose="020B0604020202020204" pitchFamily="34" charset="0"/>
              <a:buChar char="•"/>
            </a:pPr>
            <a:r>
              <a:rPr lang="es-MX" sz="2800" dirty="0"/>
              <a:t>Atención</a:t>
            </a:r>
          </a:p>
          <a:p>
            <a:pPr marL="0" indent="0">
              <a:buFont typeface="Nunito Light"/>
              <a:buNone/>
            </a:pPr>
            <a:endParaRPr lang="es-MX" sz="2800" dirty="0"/>
          </a:p>
        </p:txBody>
      </p:sp>
      <p:sp>
        <p:nvSpPr>
          <p:cNvPr id="25" name="Título 1">
            <a:extLst>
              <a:ext uri="{FF2B5EF4-FFF2-40B4-BE49-F238E27FC236}">
                <a16:creationId xmlns:a16="http://schemas.microsoft.com/office/drawing/2014/main" id="{302C6867-3043-704E-9F68-291BC8A4EFB0}"/>
              </a:ext>
            </a:extLst>
          </p:cNvPr>
          <p:cNvSpPr txBox="1">
            <a:spLocks/>
          </p:cNvSpPr>
          <p:nvPr/>
        </p:nvSpPr>
        <p:spPr>
          <a:xfrm>
            <a:off x="734783" y="660052"/>
            <a:ext cx="10515600" cy="1018267"/>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3500"/>
              <a:buNone/>
              <a:defRPr sz="4000" kern="1200">
                <a:solidFill>
                  <a:schemeClr val="tx1"/>
                </a:solidFill>
                <a:latin typeface="+mj-lt"/>
                <a:ea typeface="+mj-ea"/>
                <a:cs typeface="+mj-cs"/>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pPr algn="ctr"/>
            <a:r>
              <a:rPr lang="es-MX" dirty="0"/>
              <a:t>Cerebros de adolescentes – Instagram</a:t>
            </a:r>
            <a:br>
              <a:rPr lang="es-MX" dirty="0"/>
            </a:br>
            <a:r>
              <a:rPr lang="es-MX" sz="1300" dirty="0"/>
              <a:t>Citado en: https://neuromarketing.la/2021/02/psicologia-de-las-redes-sociales-y-su-efecto-en-el-cerebro/</a:t>
            </a:r>
          </a:p>
        </p:txBody>
      </p:sp>
      <p:pic>
        <p:nvPicPr>
          <p:cNvPr id="5" name="Imagen 4">
            <a:extLst>
              <a:ext uri="{FF2B5EF4-FFF2-40B4-BE49-F238E27FC236}">
                <a16:creationId xmlns:a16="http://schemas.microsoft.com/office/drawing/2014/main" id="{81BED174-F069-594E-B0BA-5D0E0DD03BEB}"/>
              </a:ext>
            </a:extLst>
          </p:cNvPr>
          <p:cNvPicPr>
            <a:picLocks noChangeAspect="1"/>
          </p:cNvPicPr>
          <p:nvPr/>
        </p:nvPicPr>
        <p:blipFill>
          <a:blip r:embed="rId3"/>
          <a:stretch>
            <a:fillRect/>
          </a:stretch>
        </p:blipFill>
        <p:spPr>
          <a:xfrm>
            <a:off x="6651979" y="3688597"/>
            <a:ext cx="4701821" cy="2353258"/>
          </a:xfrm>
          <a:prstGeom prst="rect">
            <a:avLst/>
          </a:prstGeom>
        </p:spPr>
      </p:pic>
      <p:sp>
        <p:nvSpPr>
          <p:cNvPr id="6" name="Rectángulo 5">
            <a:extLst>
              <a:ext uri="{FF2B5EF4-FFF2-40B4-BE49-F238E27FC236}">
                <a16:creationId xmlns:a16="http://schemas.microsoft.com/office/drawing/2014/main" id="{1480AF77-92A4-634F-AA20-586758AA84D3}"/>
              </a:ext>
            </a:extLst>
          </p:cNvPr>
          <p:cNvSpPr/>
          <p:nvPr/>
        </p:nvSpPr>
        <p:spPr>
          <a:xfrm>
            <a:off x="6651979" y="6069763"/>
            <a:ext cx="6096000" cy="230832"/>
          </a:xfrm>
          <a:prstGeom prst="rect">
            <a:avLst/>
          </a:prstGeom>
        </p:spPr>
        <p:txBody>
          <a:bodyPr>
            <a:spAutoFit/>
          </a:bodyPr>
          <a:lstStyle/>
          <a:p>
            <a:r>
              <a:rPr lang="es-MX" sz="900" dirty="0"/>
              <a:t>https://www.sdpnoticias.com/opinion/los-riesgos-de-las-redes-sociales-y-de-instagram/</a:t>
            </a:r>
          </a:p>
        </p:txBody>
      </p:sp>
    </p:spTree>
    <p:extLst>
      <p:ext uri="{BB962C8B-B14F-4D97-AF65-F5344CB8AC3E}">
        <p14:creationId xmlns:p14="http://schemas.microsoft.com/office/powerpoint/2010/main" val="9284820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4790</TotalTime>
  <Words>2540</Words>
  <Application>Microsoft Macintosh PowerPoint</Application>
  <PresentationFormat>Panorámica</PresentationFormat>
  <Paragraphs>297</Paragraphs>
  <Slides>39</Slides>
  <Notes>38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39</vt:i4>
      </vt:variant>
    </vt:vector>
  </HeadingPairs>
  <TitlesOfParts>
    <vt:vector size="45" baseType="lpstr">
      <vt:lpstr>Arial</vt:lpstr>
      <vt:lpstr>Calibri</vt:lpstr>
      <vt:lpstr>Calibri Light</vt:lpstr>
      <vt:lpstr>Courier New</vt:lpstr>
      <vt:lpstr>Nunito Light</vt:lpstr>
      <vt:lpstr>Tema de Office</vt:lpstr>
      <vt:lpstr>Herramienta de transformación cognitiva:  Curriculum para el desarrollo de competencias mediáticas e informacionales  Retos de las Bibliotecas Académicas: Transformación y cambio Lima, Perú - Noviembre 14-18, 2022</vt:lpstr>
      <vt:lpstr>Tópicos</vt:lpstr>
      <vt:lpstr>01 Transformación y cambio -  Introducción impacto de redes</vt:lpstr>
      <vt:lpstr>Glutamato de sodio: Manipulación gustativa</vt:lpstr>
      <vt:lpstr>Presentación de PowerPoint</vt:lpstr>
      <vt:lpstr>Redes sociales manipulan</vt:lpstr>
      <vt:lpstr>Cocaina digital TikTok is Slowly Destroying a New Generation https://medium.com/yardcouch-com/tiktok-is-slowly-destroying-a-new-generation-804cfdfbae03</vt:lpstr>
      <vt:lpstr>Factores psicologicos: Desarrolladores de plataformas </vt:lpstr>
      <vt:lpstr>Presentación de PowerPoint</vt:lpstr>
      <vt:lpstr>Inteligencia Artificial (AI)</vt:lpstr>
      <vt:lpstr>Algoritmos – Inteligencia Artificial </vt:lpstr>
      <vt:lpstr>Mentes al desnudo - Factores </vt:lpstr>
      <vt:lpstr>Uso crítico de la información</vt:lpstr>
      <vt:lpstr>02 Alianza UNESCO MIL</vt:lpstr>
      <vt:lpstr>Alianza MIL: Una red de UNESCO</vt:lpstr>
      <vt:lpstr>Objetivos de la Alianza UNESCO</vt:lpstr>
      <vt:lpstr>03 Currícula MIL de UNESCO  2ª. Edición, 2021 - Nuevo</vt:lpstr>
      <vt:lpstr>Curriculum MIL, 2ª. Edición https://unesdoc.unesco.org/ark:/48223/pf0000377068  </vt:lpstr>
      <vt:lpstr>Estructura de la Curricula</vt:lpstr>
      <vt:lpstr>Módulo (1) Introducción a la alfabetización mediática e informacional y otros conceptos clave  </vt:lpstr>
      <vt:lpstr>Módulo (2) Comprensión de la información y la tecnología </vt:lpstr>
      <vt:lpstr>Módulo (3) Investigación, ciclo de la información, su tratamiento digital, y propiedad intelectual  </vt:lpstr>
      <vt:lpstr>Módulo (4) Competencias MIL para desinformación y discurso de odio:  En defensa de la búsqueda de la verdad y la paz   </vt:lpstr>
      <vt:lpstr>Módulo (5) Audiencias como ciudadanos  </vt:lpstr>
      <vt:lpstr>Módulo (6)  Representación en los medios y la información:  destacando la igualdad de género</vt:lpstr>
      <vt:lpstr>Módulo (7)  Cómo los medios y la tecnología influyen en el contenido</vt:lpstr>
      <vt:lpstr>Módulo (8)  Privacidad, Protección de Datos   </vt:lpstr>
      <vt:lpstr>Módulo (9) Oportunidades y desafíos de Internet</vt:lpstr>
      <vt:lpstr>Módulo (10) Publicidad y alfabetización mediática e informacional </vt:lpstr>
      <vt:lpstr>Módulo (11) Inteligencia artificial, redes sociales y competencias MIL   </vt:lpstr>
      <vt:lpstr>Módulo (12) Medios digitales, juegos y medios tradicionales   </vt:lpstr>
      <vt:lpstr>Módulo (13)  Medios, tecnología y los Objetivos de Desarrollo Sostenible:  el contexto MIL </vt:lpstr>
      <vt:lpstr>Módulo (14) Comunicación e información, AMI y aprendizaje:  Módulo final   </vt:lpstr>
      <vt:lpstr>Módulo UNO – Primera parte</vt:lpstr>
      <vt:lpstr>Módulo UNO – Segunda parte</vt:lpstr>
      <vt:lpstr>03 Conclusiones</vt:lpstr>
      <vt:lpstr>Conclusiones</vt:lpstr>
      <vt:lpstr>Referencias 1</vt:lpstr>
      <vt:lpstr>Referencias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MARQUEZ AGUILAR ROSALY</dc:creator>
  <cp:lastModifiedBy>Lau  Jesus</cp:lastModifiedBy>
  <cp:revision>56</cp:revision>
  <dcterms:created xsi:type="dcterms:W3CDTF">2022-11-05T19:26:25Z</dcterms:created>
  <dcterms:modified xsi:type="dcterms:W3CDTF">2022-11-15T15:02:58Z</dcterms:modified>
</cp:coreProperties>
</file>