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7" r:id="rId2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318"/>
    <a:srgbClr val="A8130E"/>
    <a:srgbClr val="F46B42"/>
    <a:srgbClr val="C5A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63362-AB1B-4989-9041-367A7BD7BBB6}" v="31" dt="2022-11-02T22:19:22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D7FF9-7D40-448A-84BE-8AAADE149423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31A4-7B91-4FC0-82D6-91C46CCF2A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9714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E321BA-597A-4E5A-AE56-77D2A58B7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16" b="8746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9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C127481-F941-445D-8DE2-29A3DFFF3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Marcador de tabla 6"/>
          <p:cNvSpPr txBox="1">
            <a:spLocks noGrp="1"/>
          </p:cNvSpPr>
          <p:nvPr>
            <p:ph type="tbl" idx="4294967295"/>
          </p:nvPr>
        </p:nvSpPr>
        <p:spPr>
          <a:xfrm>
            <a:off x="3636513" y="1534646"/>
            <a:ext cx="7967660" cy="4300084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tabla</a:t>
            </a:r>
            <a:endParaRPr lang="es-PE" dirty="0"/>
          </a:p>
        </p:txBody>
      </p:sp>
      <p:sp>
        <p:nvSpPr>
          <p:cNvPr id="3" name="Título 1"/>
          <p:cNvSpPr txBox="1">
            <a:spLocks noGrp="1"/>
          </p:cNvSpPr>
          <p:nvPr>
            <p:ph type="title"/>
          </p:nvPr>
        </p:nvSpPr>
        <p:spPr>
          <a:xfrm>
            <a:off x="419095" y="299136"/>
            <a:ext cx="11185077" cy="1235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4" name="Rectángulo 1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5" name="Marcador de texto 10"/>
          <p:cNvSpPr txBox="1">
            <a:spLocks noGrp="1"/>
          </p:cNvSpPr>
          <p:nvPr>
            <p:ph type="body" idx="4294967295"/>
          </p:nvPr>
        </p:nvSpPr>
        <p:spPr>
          <a:xfrm>
            <a:off x="419096" y="1556418"/>
            <a:ext cx="3036886" cy="4278313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16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 Gris">
    <p:bg>
      <p:bgPr>
        <a:gradFill>
          <a:gsLst>
            <a:gs pos="0">
              <a:srgbClr val="FFFFFF"/>
            </a:gs>
            <a:gs pos="100000">
              <a:srgbClr val="FBFBF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1F303E7-746D-4917-9132-9326E166C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562096"/>
            <a:ext cx="5010153" cy="4419596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6657975" y="1562096"/>
            <a:ext cx="5010153" cy="4419596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249032" cy="126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6" name="Rectángulo 1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02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zul 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A937CC-E73E-472C-A1DD-3976802DC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581153"/>
            <a:ext cx="5010153" cy="440054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6476996" y="1581153"/>
            <a:ext cx="5010153" cy="4400549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068053" cy="12820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s-PE" sz="3200" dirty="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6" name="Rectángulo 11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Rectángulo 18">
            <a:extLst>
              <a:ext uri="{FF2B5EF4-FFF2-40B4-BE49-F238E27FC236}">
                <a16:creationId xmlns:a16="http://schemas.microsoft.com/office/drawing/2014/main" id="{0D1B0EB2-8E23-42F0-8A99-7E057ABF7FA0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790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tiv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C06DE57-A050-434B-9A91-A7ABC01B1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Marcador de texto 5"/>
          <p:cNvSpPr txBox="1">
            <a:spLocks noGrp="1"/>
          </p:cNvSpPr>
          <p:nvPr>
            <p:ph type="body" idx="4294967295"/>
          </p:nvPr>
        </p:nvSpPr>
        <p:spPr>
          <a:xfrm>
            <a:off x="419096" y="1695453"/>
            <a:ext cx="11010904" cy="4400549"/>
          </a:xfrm>
          <a:prstGeom prst="rect">
            <a:avLst/>
          </a:prstGeom>
        </p:spPr>
        <p:txBody>
          <a:bodyPr/>
          <a:lstStyle>
            <a:lvl1pPr>
              <a:defRPr lang="es-ES" dirty="0"/>
            </a:lvl1pPr>
          </a:lstStyle>
          <a:p>
            <a:pPr lvl="0">
              <a:buClr>
                <a:srgbClr val="D21318"/>
              </a:buClr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029524D-7FD3-414C-8133-65344E8B4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068053" cy="12820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s-PE" sz="3200" dirty="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9" name="Rectángulo 18">
            <a:extLst>
              <a:ext uri="{FF2B5EF4-FFF2-40B4-BE49-F238E27FC236}">
                <a16:creationId xmlns:a16="http://schemas.microsoft.com/office/drawing/2014/main" id="{F74F6D47-CB7F-449E-A4FA-CEE388D69302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732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415B559-6BC7-4DDD-99B7-34D4F5B39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42" t="23566" r="12533" b="25435"/>
          <a:stretch/>
        </p:blipFill>
        <p:spPr>
          <a:xfrm>
            <a:off x="0" y="1828800"/>
            <a:ext cx="12200652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4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bjetivo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7DEC55-4A53-4096-BF03-0E508FF65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315700" cy="11308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3"/>
          <p:cNvSpPr txBox="1">
            <a:spLocks noGrp="1"/>
          </p:cNvSpPr>
          <p:nvPr>
            <p:ph type="body" idx="4294967295"/>
          </p:nvPr>
        </p:nvSpPr>
        <p:spPr>
          <a:xfrm>
            <a:off x="419096" y="1429984"/>
            <a:ext cx="11315700" cy="5047021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Rectángulo 5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258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80F9427-6D58-4E4E-8682-07FF50A61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Marcador de posición de imagen 6"/>
          <p:cNvSpPr txBox="1">
            <a:spLocks noGrp="1"/>
          </p:cNvSpPr>
          <p:nvPr>
            <p:ph type="pic" idx="4294967295"/>
          </p:nvPr>
        </p:nvSpPr>
        <p:spPr>
          <a:xfrm>
            <a:off x="114299" y="0"/>
            <a:ext cx="4800600" cy="6858000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s-PE" dirty="0"/>
          </a:p>
        </p:txBody>
      </p:sp>
      <p:sp>
        <p:nvSpPr>
          <p:cNvPr id="4" name="Título 8"/>
          <p:cNvSpPr txBox="1">
            <a:spLocks noGrp="1"/>
          </p:cNvSpPr>
          <p:nvPr>
            <p:ph type="title"/>
          </p:nvPr>
        </p:nvSpPr>
        <p:spPr>
          <a:xfrm>
            <a:off x="5086349" y="300775"/>
            <a:ext cx="6743700" cy="12737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5" name="Marcador de texto 10"/>
          <p:cNvSpPr txBox="1">
            <a:spLocks noGrp="1"/>
          </p:cNvSpPr>
          <p:nvPr>
            <p:ph type="body" idx="4294967295"/>
          </p:nvPr>
        </p:nvSpPr>
        <p:spPr>
          <a:xfrm>
            <a:off x="5086349" y="1638303"/>
            <a:ext cx="6743700" cy="4552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7C825658-42F8-458B-B869-680CA5F1149E}"/>
              </a:ext>
            </a:extLst>
          </p:cNvPr>
          <p:cNvSpPr/>
          <p:nvPr userDrawn="1"/>
        </p:nvSpPr>
        <p:spPr>
          <a:xfrm>
            <a:off x="5086799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839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978BEDA-5796-4AB4-B8F3-F84EA3D7F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Marcador de posición de imagen 6"/>
          <p:cNvSpPr txBox="1">
            <a:spLocks noGrp="1"/>
          </p:cNvSpPr>
          <p:nvPr>
            <p:ph type="pic" idx="4294967295"/>
          </p:nvPr>
        </p:nvSpPr>
        <p:spPr>
          <a:xfrm>
            <a:off x="6362696" y="0"/>
            <a:ext cx="5829300" cy="6858000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s-PE" dirty="0"/>
          </a:p>
        </p:txBody>
      </p:sp>
      <p:sp>
        <p:nvSpPr>
          <p:cNvPr id="4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19096" y="1790700"/>
            <a:ext cx="5734046" cy="4571996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5734056" cy="1491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9" name="Rectángulo 5">
            <a:extLst>
              <a:ext uri="{FF2B5EF4-FFF2-40B4-BE49-F238E27FC236}">
                <a16:creationId xmlns:a16="http://schemas.microsoft.com/office/drawing/2014/main" id="{2068368C-CFA4-44D4-B5D0-A7CEF76CD8E5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737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95DE526-0007-4C70-8477-02C795403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Marcador de posición de imagen 6"/>
          <p:cNvSpPr txBox="1">
            <a:spLocks noGrp="1"/>
          </p:cNvSpPr>
          <p:nvPr>
            <p:ph type="pic" idx="4294967295"/>
          </p:nvPr>
        </p:nvSpPr>
        <p:spPr>
          <a:xfrm>
            <a:off x="0" y="4991096"/>
            <a:ext cx="12191996" cy="1866903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s-PE" dirty="0"/>
          </a:p>
        </p:txBody>
      </p:sp>
      <p:sp>
        <p:nvSpPr>
          <p:cNvPr id="3" name="Título 1"/>
          <p:cNvSpPr txBox="1">
            <a:spLocks noGrp="1"/>
          </p:cNvSpPr>
          <p:nvPr>
            <p:ph type="title"/>
          </p:nvPr>
        </p:nvSpPr>
        <p:spPr>
          <a:xfrm>
            <a:off x="419095" y="299136"/>
            <a:ext cx="11410953" cy="10724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4" name="Rectángulo 9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5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19096" y="1371600"/>
            <a:ext cx="5734046" cy="327659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D21318"/>
              </a:buClr>
              <a:buFont typeface="Wingdings" panose="05000000000000000000" pitchFamily="2" charset="2"/>
              <a:buChar char="§"/>
              <a:defRPr/>
            </a:lvl1pPr>
            <a:lvl2pPr marL="742941" indent="-285750">
              <a:buClr>
                <a:srgbClr val="D21318"/>
              </a:buClr>
              <a:buFont typeface="Wingdings" panose="05000000000000000000" pitchFamily="2" charset="2"/>
              <a:buChar char="§"/>
              <a:defRPr/>
            </a:lvl2pPr>
            <a:lvl3pPr marL="1200132" indent="-285750">
              <a:buClr>
                <a:srgbClr val="D21318"/>
              </a:buClr>
              <a:buFont typeface="Wingdings" panose="05000000000000000000" pitchFamily="2" charset="2"/>
              <a:buChar char="§"/>
              <a:defRPr/>
            </a:lvl3pPr>
            <a:lvl4pPr marL="1657323" indent="-285750">
              <a:buClr>
                <a:srgbClr val="D21318"/>
              </a:buClr>
              <a:buFont typeface="Wingdings" panose="05000000000000000000" pitchFamily="2" charset="2"/>
              <a:buChar char="§"/>
              <a:defRPr/>
            </a:lvl4pPr>
            <a:lvl5pPr marL="2114505" indent="-285750">
              <a:buClr>
                <a:srgbClr val="D21318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6" name="Marcador de texto 4"/>
          <p:cNvSpPr txBox="1">
            <a:spLocks noGrp="1"/>
          </p:cNvSpPr>
          <p:nvPr>
            <p:ph type="body" idx="4294967295"/>
          </p:nvPr>
        </p:nvSpPr>
        <p:spPr>
          <a:xfrm>
            <a:off x="6324603" y="1371600"/>
            <a:ext cx="5505446" cy="3276596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7788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447C919-1F58-44EA-9C5D-6B9FF0558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429984"/>
            <a:ext cx="4381503" cy="5047021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Marcador de gráfico 16"/>
          <p:cNvSpPr txBox="1">
            <a:spLocks noGrp="1"/>
          </p:cNvSpPr>
          <p:nvPr>
            <p:ph type="chart" idx="4294967295"/>
          </p:nvPr>
        </p:nvSpPr>
        <p:spPr>
          <a:xfrm>
            <a:off x="4953003" y="1430341"/>
            <a:ext cx="6819896" cy="5046665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gráfico</a:t>
            </a:r>
            <a:endParaRPr lang="es-PE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0ADB18C-6EA4-4BB3-8CCA-BEB0A0BD0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163078" cy="11296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8E6EF409-BC98-44A3-A1EA-429951D91EC4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97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E34457A-20DB-4E35-B132-F8868FD36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163078" cy="11296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SmartArt 3"/>
          <p:cNvSpPr txBox="1">
            <a:spLocks noGrp="1"/>
          </p:cNvSpPr>
          <p:nvPr>
            <p:ph type="dgm" idx="4294967295"/>
          </p:nvPr>
        </p:nvSpPr>
        <p:spPr>
          <a:xfrm>
            <a:off x="5029200" y="1428750"/>
            <a:ext cx="6552974" cy="5090665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elemento gráfico SmartArt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429984"/>
            <a:ext cx="4381503" cy="5047021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113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AB61DE6-64B5-4A1D-ADAF-D1CA8A1A2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5" y="299136"/>
            <a:ext cx="11163077" cy="11308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SmartArt 3"/>
          <p:cNvSpPr txBox="1">
            <a:spLocks noGrp="1"/>
          </p:cNvSpPr>
          <p:nvPr>
            <p:ph type="dgm" idx="4294967295"/>
          </p:nvPr>
        </p:nvSpPr>
        <p:spPr>
          <a:xfrm>
            <a:off x="419096" y="2840821"/>
            <a:ext cx="11163077" cy="3678594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elemento gráfico SmartArt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429984"/>
            <a:ext cx="11163077" cy="1095506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279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092C18E-E01A-472D-A81F-B014FC4DC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6" y="299135"/>
            <a:ext cx="11163078" cy="10353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SmartArt 3"/>
          <p:cNvSpPr txBox="1">
            <a:spLocks noGrp="1"/>
          </p:cNvSpPr>
          <p:nvPr>
            <p:ph type="dgm" idx="4294967295"/>
          </p:nvPr>
        </p:nvSpPr>
        <p:spPr>
          <a:xfrm>
            <a:off x="419096" y="1334447"/>
            <a:ext cx="5241477" cy="5184968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elemento gráfico SmartArt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6106884" y="1334447"/>
            <a:ext cx="5475290" cy="5184968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945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44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2" r:id="rId12"/>
    <p:sldLayoutId id="2147483662" r:id="rId13"/>
    <p:sldLayoutId id="2147483674" r:id="rId14"/>
  </p:sldLayoutIdLst>
  <p:txStyles>
    <p:titleStyle>
      <a:lvl1pPr marL="0" marR="0" lvl="0" indent="0" algn="l" defTabSz="914372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151F6D"/>
          </a:solidFill>
          <a:uFillTx/>
          <a:latin typeface="Century Gothic" pitchFamily="34"/>
        </a:defRPr>
      </a:lvl1pPr>
    </p:titleStyle>
    <p:bodyStyle>
      <a:lvl1pPr marL="228590" marR="0" lvl="0" indent="-228590" algn="l" defTabSz="914372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20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1pPr>
      <a:lvl2pPr marL="685781" marR="0" lvl="1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8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2pPr>
      <a:lvl3pPr marL="1142972" marR="0" lvl="2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6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3pPr>
      <a:lvl4pPr marL="1600163" marR="0" lvl="3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4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4pPr>
      <a:lvl5pPr marL="2057345" marR="0" lvl="4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4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26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836858-F8AC-4D29-BD73-18EE749EF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4" y="1468966"/>
            <a:ext cx="10973751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2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D6B105-147A-41CA-869B-2122B9B7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6" y="1752454"/>
            <a:ext cx="11437087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6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03C490-EA48-494E-B908-12E9BFDE6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2" y="1749406"/>
            <a:ext cx="1103471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>
            <a:extLst>
              <a:ext uri="{FF2B5EF4-FFF2-40B4-BE49-F238E27FC236}">
                <a16:creationId xmlns:a16="http://schemas.microsoft.com/office/drawing/2014/main" id="{B37C2ECC-9304-4393-9D90-328537C17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1722438"/>
            <a:ext cx="1068705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s-NI" altLang="es-NI" sz="4400" dirty="0">
                <a:solidFill>
                  <a:schemeClr val="tx1"/>
                </a:solidFill>
              </a:rPr>
              <a:t>El profesional bibliotecario “</a:t>
            </a:r>
            <a:r>
              <a:rPr lang="es-NI" altLang="es-NI" sz="4400" dirty="0">
                <a:solidFill>
                  <a:srgbClr val="FF0000"/>
                </a:solidFill>
              </a:rPr>
              <a:t>debe adquirir también la responsabilidad de convertirse en formadores y desarrolladores del pensamiento crítico”. </a:t>
            </a:r>
            <a:r>
              <a:rPr lang="es-NI" altLang="es-NI" sz="4400" dirty="0">
                <a:solidFill>
                  <a:schemeClr val="tx1"/>
                </a:solidFill>
              </a:rPr>
              <a:t>(Silva, 2021)</a:t>
            </a:r>
            <a:endParaRPr lang="es-NI" altLang="es-N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73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93834C-BD92-468E-99C3-A7783C03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2" y="1164139"/>
            <a:ext cx="10931075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0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0D072AE-DE8E-4EB8-9699-F1398B4880BE}"/>
              </a:ext>
            </a:extLst>
          </p:cNvPr>
          <p:cNvSpPr/>
          <p:nvPr/>
        </p:nvSpPr>
        <p:spPr>
          <a:xfrm>
            <a:off x="407401" y="258762"/>
            <a:ext cx="11377198" cy="634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NI" sz="3600" dirty="0">
                <a:solidFill>
                  <a:srgbClr val="FF0000"/>
                </a:solidFill>
              </a:rPr>
              <a:t>Cómo identificamos las necesidades de información </a:t>
            </a:r>
          </a:p>
          <a:p>
            <a:pPr>
              <a:defRPr/>
            </a:pPr>
            <a:r>
              <a:rPr lang="es-NI" sz="3600" dirty="0">
                <a:solidFill>
                  <a:srgbClr val="FF0000"/>
                </a:solidFill>
              </a:rPr>
              <a:t>y promovemos la información institucional?</a:t>
            </a:r>
          </a:p>
          <a:p>
            <a:pPr>
              <a:defRPr/>
            </a:pPr>
            <a:endParaRPr lang="es-NI" sz="1400" dirty="0"/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s-NI" sz="3200" dirty="0"/>
              <a:t>Perfiles de usuarios virtuales/Base de Datos/sistemas de información de nuestros investigadores.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s-NI" sz="3200" dirty="0"/>
              <a:t>Qué recursos de información estamos adquiriendo/ suscribiendo para dar respuestas a nuestros usuarios?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s-NI" sz="3200" dirty="0"/>
              <a:t>Qué actividades estamos haciendo para promover los recursos de información en nuestras instituciones?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s-NI" sz="3200" dirty="0"/>
              <a:t>Qué alianzas tenemos a nivel nacional e internacional?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s-NI" sz="3200" dirty="0"/>
              <a:t>Cómo estamos visibilizando la producción académica y científica de nuestras instituciones, en cuáles espacios?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endParaRPr lang="es-NI" sz="3200" dirty="0"/>
          </a:p>
        </p:txBody>
      </p:sp>
    </p:spTree>
    <p:extLst>
      <p:ext uri="{BB962C8B-B14F-4D97-AF65-F5344CB8AC3E}">
        <p14:creationId xmlns:p14="http://schemas.microsoft.com/office/powerpoint/2010/main" val="1219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7616288-CA01-49CB-8107-3FF79E61C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79" y="917230"/>
            <a:ext cx="10638442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0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9B886D-F6EF-4DD2-B49C-F67B388D5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04" y="319770"/>
            <a:ext cx="11254191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DF330-8D3C-43D7-84F9-B4048605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38" y="810541"/>
            <a:ext cx="11022523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8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7B637B-01E9-41F3-9F59-C3C690F1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2" y="368543"/>
            <a:ext cx="10790855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1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97837C5-4509-4816-90F5-8357D5EE2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04" y="600211"/>
            <a:ext cx="11077392" cy="56575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0B5159-3255-4A30-BD9D-43E3C5D13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502" y="4412528"/>
            <a:ext cx="2017951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3B82080-3993-4119-AC7B-64D2D4762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2" y="338060"/>
            <a:ext cx="10790855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34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5D7EC3-8516-4440-B4B5-BECF036E9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6" y="847120"/>
            <a:ext cx="10979848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2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117216-8F6B-4C57-A54C-9288A4EA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493521"/>
            <a:ext cx="11418798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09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387505-4490-43AF-8692-986827F3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21" y="1045257"/>
            <a:ext cx="10961558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8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E19ED2-0947-4594-8296-5BB95CDBB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164" y="1831709"/>
            <a:ext cx="654767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43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4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7D3F57-3CD7-45C4-9FF8-BD9D71C3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5" y="673369"/>
            <a:ext cx="10906689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BDB52D-5E5F-4A6E-89BD-A5A1C4B4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2" y="563631"/>
            <a:ext cx="11034716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5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AEBB0E-B008-457D-A0F4-393334182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2" y="633741"/>
            <a:ext cx="11034716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0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A0A205-ADCB-4AB1-A55B-EDB2E0E0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9" y="703077"/>
            <a:ext cx="10717697" cy="54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0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63A238-5497-4876-A401-85629040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22" y="1511642"/>
            <a:ext cx="1149195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8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BC3788-0BF3-4C96-8813-72E0F14A3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6" y="1749406"/>
            <a:ext cx="11260288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82495B-A966-4134-87B0-10BE0BD28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35" y="270998"/>
            <a:ext cx="11187130" cy="6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8378"/>
      </p:ext>
    </p:extLst>
  </p:cSld>
  <p:clrMapOvr>
    <a:masterClrMapping/>
  </p:clrMapOvr>
</p:sld>
</file>

<file path=ppt/theme/theme1.xml><?xml version="1.0" encoding="utf-8"?>
<a:theme xmlns:a="http://schemas.openxmlformats.org/drawingml/2006/main" name="Bibliote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blioteca" id="{0BA07B01-EDE5-48A0-A15A-DAE2CBF34A21}" vid="{F8AA7A3F-B0E2-43B2-9C2F-4247810DCF0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Biblioteca</Template>
  <TotalTime>465</TotalTime>
  <Words>106</Words>
  <Application>Microsoft Office PowerPoint</Application>
  <PresentationFormat>Panorámica</PresentationFormat>
  <Paragraphs>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Biblioteca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Harley Quinn</dc:creator>
  <cp:lastModifiedBy>MARTHA</cp:lastModifiedBy>
  <cp:revision>17</cp:revision>
  <dcterms:created xsi:type="dcterms:W3CDTF">2020-10-09T16:17:53Z</dcterms:created>
  <dcterms:modified xsi:type="dcterms:W3CDTF">2022-11-16T18:38:09Z</dcterms:modified>
</cp:coreProperties>
</file>