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12192000"/>
  <p:notesSz cx="6858000" cy="9144000"/>
  <p:embeddedFontLs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italic.fntdata"/><Relationship Id="rId12" Type="http://schemas.openxmlformats.org/officeDocument/2006/relationships/slide" Target="slides/slide6.xml"/><Relationship Id="rId34" Type="http://schemas.openxmlformats.org/officeDocument/2006/relationships/font" Target="fonts/Roboto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i.org/10.1038/sdata.2016.18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6f740fadbc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16f740fadbc_0_2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42a48ce227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142a48ce227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8c619858fe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Wilkinson, M., Dumontier, M., Aalbersberg, I. </a:t>
            </a:r>
            <a:r>
              <a:rPr i="1" lang="es-CO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 al.</a:t>
            </a:r>
            <a:r>
              <a:rPr lang="es-CO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The FAIR Guiding Principles for scientific data management and stewardship. </a:t>
            </a:r>
            <a:r>
              <a:rPr i="1" lang="es-CO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Sci Data</a:t>
            </a:r>
            <a:r>
              <a:rPr lang="es-CO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3, 160018 (2016). </a:t>
            </a:r>
            <a:r>
              <a:rPr lang="es-CO" sz="12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/>
              </a:rPr>
              <a:t>https://doi.org/10.1038/sdata.2016.18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Findable: con los metadatos necesarios que los describen e identificadores únicos y persistentes para localizarlos.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Accesible: accesibles  (con o sin restricciones) mediante protocolos de comunicación estandarizados abiertos. 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Interoperable: con otros datos y repositorios, y con otras aplicaciones.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Reusable: que se puedan reutilizar, con las condiciones y licencias de uso claramente definidas, para acelerar el avance de la ciencia.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Describe un conjunto de directrices/cualidades que deben tener los datos de investigación para hacerlos “JUSTOS/FAIR”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Los principios enfatizan la capacidad de acción de la máquina (es decir, la capacidad de los sistemas computacionales para encontrar, acceder, interoperar y reutilizar datos con ninguna o mínima intervención humana)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g18c619858fe_0_4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44ab3f24c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144ab3f24c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8d51683fa4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8d51683fa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31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CO" sz="3200">
                <a:solidFill>
                  <a:schemeClr val="dk1"/>
                </a:solidFill>
              </a:rPr>
              <a:t>COAR es una </a:t>
            </a:r>
            <a:r>
              <a:rPr b="1" lang="es-CO" sz="3200">
                <a:solidFill>
                  <a:schemeClr val="dk1"/>
                </a:solidFill>
              </a:rPr>
              <a:t>asociación internacional </a:t>
            </a:r>
            <a:r>
              <a:rPr lang="es-CO" sz="3200">
                <a:solidFill>
                  <a:schemeClr val="dk1"/>
                </a:solidFill>
              </a:rPr>
              <a:t>que </a:t>
            </a:r>
            <a:r>
              <a:rPr b="1" lang="es-CO" sz="3200">
                <a:solidFill>
                  <a:schemeClr val="dk1"/>
                </a:solidFill>
              </a:rPr>
              <a:t>reúne repositorios individuales y redes de repositorios</a:t>
            </a:r>
            <a:r>
              <a:rPr lang="es-CO" sz="3200">
                <a:solidFill>
                  <a:schemeClr val="dk1"/>
                </a:solidFill>
              </a:rPr>
              <a:t> para desarrollar capacidad, alinear políticas y prácticas, y actuar como una voz global para la comunidad de repositorios.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84381083f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1384381083f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8d51683fa4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18d51683fa4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9c86edc09_0_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39c86edc09_0_2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8cd2bab532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18cd2bab532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8c619858fe_0_6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8c619858fe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5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8c619858fe_0_7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18c619858fe_0_7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8c619858fe_0_7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18c619858fe_0_7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8cd2bab532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/>
              <a:t>En cuanto a modelos descriptivos y relacionales en los CRIS, destaca la vocación uniformadora del estándar CERIF (Common European Research Information Format).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/>
              <a:t>CERIF es un modelo relacional complejo en formato XML para facilitar el intercambio de información y construido sobre un esquema conceptual en torno a 5 grandes entidades (investigadores, unidades organizativas, proyectos, resultados de investigación y eventos).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0" name="Google Shape;440;g18cd2bab532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8cd2bab53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18cd2bab532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8cd2bab53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https://ror.org/03vgk3f90</a:t>
            </a:r>
            <a:endParaRPr/>
          </a:p>
        </p:txBody>
      </p:sp>
      <p:sp>
        <p:nvSpPr>
          <p:cNvPr id="455" name="Google Shape;455;g18cd2bab532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8c619858fe_0_7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18c619858fe_0_7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2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2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42a85fdbf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42a85fdbf3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42a48ce227_1_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142a48ce227_1_8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2a85fdbf3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42a85fdbf3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8c619858fe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18c619858fe_0_1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42a48ce227_1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142a48ce227_1_5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42a48ce227_1_1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/>
              <a:t>Figura 1. Fases de la investigación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/>
              <a:t>Fuente: “The open science framework” Center for Open Science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https://cos.io/our-products/osf</a:t>
            </a:r>
            <a:endParaRPr/>
          </a:p>
        </p:txBody>
      </p:sp>
      <p:sp>
        <p:nvSpPr>
          <p:cNvPr id="310" name="Google Shape;310;g142a48ce227_1_14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8d51683fa4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8d51683fa4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18d51683fa4_0_36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s-CO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831850" y="4589462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839787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839787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2" type="body"/>
          </p:nvPr>
        </p:nvSpPr>
        <p:spPr>
          <a:xfrm>
            <a:off x="839787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31" name="Google Shape;131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5183187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2" type="body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599" cy="34702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321300"/>
            <a:ext cx="12008252" cy="1469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43" name="Google Shape;143;p22"/>
          <p:cNvSpPr/>
          <p:nvPr>
            <p:ph idx="2" type="pic"/>
          </p:nvPr>
        </p:nvSpPr>
        <p:spPr>
          <a:xfrm>
            <a:off x="5183187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 rot="5400000">
            <a:off x="3920399" y="-1256574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 rot="5400000">
            <a:off x="7133399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 rot="5400000">
            <a:off x="1799399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9" name="Google Shape;169;p2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2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5" name="Google Shape;185;p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30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3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8" name="Google Shape;198;p31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31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0" name="Google Shape;200;p31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3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2" name="Google Shape;212;p33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3" name="Google Shape;213;p3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4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0" name="Google Shape;220;p3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3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3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2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lgomez@metabiblioteca.com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7.jpg"/><Relationship Id="rId6" Type="http://schemas.openxmlformats.org/officeDocument/2006/relationships/image" Target="../media/image19.png"/><Relationship Id="rId7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uidelines.openaire.eu" TargetMode="External"/><Relationship Id="rId4" Type="http://schemas.openxmlformats.org/officeDocument/2006/relationships/hyperlink" Target="https://vocabularies.coar-repositories.org" TargetMode="External"/><Relationship Id="rId5" Type="http://schemas.openxmlformats.org/officeDocument/2006/relationships/hyperlink" Target="https://schema.datacite.org/" TargetMode="External"/><Relationship Id="rId6" Type="http://schemas.openxmlformats.org/officeDocument/2006/relationships/image" Target="../media/image22.png"/><Relationship Id="rId7" Type="http://schemas.openxmlformats.org/officeDocument/2006/relationships/image" Target="../media/image4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24.png"/><Relationship Id="rId5" Type="http://schemas.openxmlformats.org/officeDocument/2006/relationships/image" Target="../media/image28.png"/><Relationship Id="rId6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26.png"/><Relationship Id="rId5" Type="http://schemas.openxmlformats.org/officeDocument/2006/relationships/hyperlink" Target="https://doi.org/10.57998/bdigital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Relationship Id="rId5" Type="http://schemas.openxmlformats.org/officeDocument/2006/relationships/image" Target="../media/image39.png"/><Relationship Id="rId6" Type="http://schemas.openxmlformats.org/officeDocument/2006/relationships/image" Target="../media/image37.png"/><Relationship Id="rId7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hyperlink" Target="https://metabase.metaproxy.org/public/dashboard/be505cf8-9934-4d9a-8c44-73c7a58830d3?filtro_de_fecha=past12months&amp;ingrese_handle_del_item=001%2F47" TargetMode="External"/><Relationship Id="rId6" Type="http://schemas.openxmlformats.org/officeDocument/2006/relationships/hyperlink" Target="https://metabase.metaproxy.org/public/dashboard/a42b06e5-b752-465e-a58b-34e9d3fc7bba?filtro_de_fecha=past12months&amp;ingrese_handle_de_la_coleccion=001%2F19" TargetMode="External"/><Relationship Id="rId7" Type="http://schemas.openxmlformats.org/officeDocument/2006/relationships/hyperlink" Target="https://metabase.metaproxy.org/public/dashboard/e2e1176c-15bc-40c7-8cec-c43ee989d28e?filtro_de_fecha=past12months&amp;ingrese_handle_de_comunidad=001%2F1" TargetMode="External"/><Relationship Id="rId8" Type="http://schemas.openxmlformats.org/officeDocument/2006/relationships/hyperlink" Target="https://www.lareferencia.info/vufind/Record/CO_08c285ba29bfb260212aa94aa8f16532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hyperlink" Target="https://www.facebook.com/CNBMex/?__cft__%5B0%5D=AZWY5OXXXSuysANKxccirn2bHRYEaK7wjEN5dqP4p6pJADdO_dnJq5bsbJADQFCPoKq4uWqPWmzBhYwV2gEeebmctz_q8RwGpUYDgjt91lIhyHBN4oBFts030Tyz-GejPjH6cdBnEdYhmSiFUxTSfY7QUsrBG-R4gyxcPm0C-uSeRdUVijjbHUhaJi-AH2QC7y_ClwrfWcN29toJLkgNm4R9&amp;__tn__=-UC*F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png"/><Relationship Id="rId4" Type="http://schemas.openxmlformats.org/officeDocument/2006/relationships/image" Target="../media/image4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0.png"/><Relationship Id="rId4" Type="http://schemas.openxmlformats.org/officeDocument/2006/relationships/image" Target="../media/image4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1.png"/><Relationship Id="rId4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8.jpg"/><Relationship Id="rId4" Type="http://schemas.openxmlformats.org/officeDocument/2006/relationships/image" Target="../media/image4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hyperlink" Target="https://dspace.lyrasis.org/" TargetMode="External"/><Relationship Id="rId7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unesdoc.unesco.org/ark:/48223/pf0000378841_spa" TargetMode="External"/><Relationship Id="rId4" Type="http://schemas.openxmlformats.org/officeDocument/2006/relationships/hyperlink" Target="https://unesdoc.unesco.org/ark:/48223/pf0000378841_spa" TargetMode="External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hyperlink" Target="https://ri.conicet.gov.ar/wp/ciencia-abierta-una-cuestion-fundamental-de-derechos-humano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hyperlink" Target="http://web.sigmma.net/nota/373/qu-es-la-transformacin-digital-para-una-agencia-de-viajes.html" TargetMode="External"/><Relationship Id="rId5" Type="http://schemas.openxmlformats.org/officeDocument/2006/relationships/hyperlink" Target="https://revistaecys.github.io/17Edicion/articulo0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type="ctrTitle"/>
          </p:nvPr>
        </p:nvSpPr>
        <p:spPr>
          <a:xfrm>
            <a:off x="98750" y="2812475"/>
            <a:ext cx="8851200" cy="26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Transformación Digital en Repositorios Institucionales con Dspace 7.X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CO" sz="2000">
                <a:latin typeface="Arial"/>
                <a:ea typeface="Arial"/>
                <a:cs typeface="Arial"/>
                <a:sym typeface="Arial"/>
              </a:rPr>
              <a:t>Ing. Laureano Felipe Gómez Dueñas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2000">
                <a:latin typeface="Arial"/>
                <a:ea typeface="Arial"/>
                <a:cs typeface="Arial"/>
                <a:sym typeface="Arial"/>
              </a:rPr>
              <a:t>14 al 18 de noviembre de 2022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2000">
                <a:latin typeface="Arial"/>
                <a:ea typeface="Arial"/>
                <a:cs typeface="Arial"/>
                <a:sym typeface="Arial"/>
              </a:rPr>
              <a:t>Lima, Perú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CO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lgomez@metabiblioteca.com</a:t>
            </a:r>
            <a:r>
              <a:rPr b="1" lang="es-CO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43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439" y="5370489"/>
            <a:ext cx="11900346" cy="1487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te es el logo oficial de la transmisión de mando presidencial de Gustavo  Petro - Infobae" id="241" name="Google Shape;241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7853" y="-1"/>
            <a:ext cx="3314697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5218546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7"/>
          <p:cNvPicPr preferRelativeResize="0"/>
          <p:nvPr/>
        </p:nvPicPr>
        <p:blipFill rotWithShape="1">
          <a:blip r:embed="rId7">
            <a:alphaModFix/>
          </a:blip>
          <a:srcRect b="21578" l="19738" r="18326" t="24917"/>
          <a:stretch/>
        </p:blipFill>
        <p:spPr>
          <a:xfrm>
            <a:off x="8857850" y="2583000"/>
            <a:ext cx="3251049" cy="2215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7"/>
          <p:cNvSpPr txBox="1"/>
          <p:nvPr/>
        </p:nvSpPr>
        <p:spPr>
          <a:xfrm>
            <a:off x="6428500" y="5444825"/>
            <a:ext cx="57636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000">
                <a:solidFill>
                  <a:schemeClr val="dk1"/>
                </a:solidFill>
              </a:rPr>
              <a:t>#RetosBibliotecas2022</a:t>
            </a:r>
            <a:endParaRPr b="1" sz="4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"/>
          <p:cNvSpPr/>
          <p:nvPr/>
        </p:nvSpPr>
        <p:spPr>
          <a:xfrm>
            <a:off x="0" y="1510150"/>
            <a:ext cx="8327700" cy="52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3000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Productos intermedios</a:t>
            </a:r>
            <a:r>
              <a:rPr b="1" lang="es-CO" sz="30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s-CO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s-CO" sz="32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Datos de Investigación</a:t>
            </a:r>
            <a:r>
              <a:rPr b="1" lang="es-CO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="1" lang="es-CO" sz="3000">
                <a:latin typeface="Verdana"/>
                <a:ea typeface="Verdana"/>
                <a:cs typeface="Verdana"/>
                <a:sym typeface="Verdana"/>
              </a:rPr>
              <a:t> que son </a:t>
            </a:r>
            <a:r>
              <a:rPr b="1" lang="es-CO" sz="30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generados o recopilados durante el desarrollo de un proceso de investigación</a:t>
            </a:r>
            <a:r>
              <a:rPr b="1" lang="es-CO" sz="3000">
                <a:latin typeface="Verdana"/>
                <a:ea typeface="Verdana"/>
                <a:cs typeface="Verdana"/>
                <a:sym typeface="Verdana"/>
              </a:rPr>
              <a:t>, los cuales se convierten en </a:t>
            </a:r>
            <a:r>
              <a:rPr b="1" lang="es-CO" sz="3000"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evidencia temprana</a:t>
            </a:r>
            <a:r>
              <a:rPr b="1" lang="es-CO" sz="3000">
                <a:latin typeface="Verdana"/>
                <a:ea typeface="Verdana"/>
                <a:cs typeface="Verdana"/>
                <a:sym typeface="Verdana"/>
              </a:rPr>
              <a:t> y que sirven para </a:t>
            </a:r>
            <a:r>
              <a:rPr b="1" lang="es-CO" sz="3000">
                <a:solidFill>
                  <a:srgbClr val="FFFF00"/>
                </a:solidFill>
                <a:highlight>
                  <a:srgbClr val="0000FF"/>
                </a:highlight>
                <a:latin typeface="Verdana"/>
                <a:ea typeface="Verdana"/>
                <a:cs typeface="Verdana"/>
                <a:sym typeface="Verdana"/>
              </a:rPr>
              <a:t>validar, verificar, reproducir o certificar</a:t>
            </a:r>
            <a:r>
              <a:rPr b="1" lang="es-CO" sz="3000">
                <a:latin typeface="Verdana"/>
                <a:ea typeface="Verdana"/>
                <a:cs typeface="Verdana"/>
                <a:sym typeface="Verdana"/>
              </a:rPr>
              <a:t> los </a:t>
            </a:r>
            <a:r>
              <a:rPr b="1" lang="es-CO" sz="3000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rPr>
              <a:t>resultados finales (</a:t>
            </a:r>
            <a:r>
              <a:rPr b="1" lang="es-CO" sz="32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Productos de Investigación</a:t>
            </a:r>
            <a:r>
              <a:rPr b="1" lang="es-CO" sz="3000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b="1" lang="es-CO" sz="3000">
                <a:latin typeface="Verdana"/>
                <a:ea typeface="Verdana"/>
                <a:cs typeface="Verdana"/>
                <a:sym typeface="Verdana"/>
              </a:rPr>
              <a:t>y que sólo adquieren significado en el contexto de la misma.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8" name="Google Shape;328;p46"/>
          <p:cNvSpPr txBox="1"/>
          <p:nvPr>
            <p:ph type="title"/>
          </p:nvPr>
        </p:nvSpPr>
        <p:spPr>
          <a:xfrm>
            <a:off x="0" y="0"/>
            <a:ext cx="12192000" cy="1205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Repositorios de Datos y Productos </a:t>
            </a: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de Investigación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9" name="Google Shape;32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575" y="2160725"/>
            <a:ext cx="3864426" cy="4304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6"/>
          <p:cNvSpPr txBox="1"/>
          <p:nvPr/>
        </p:nvSpPr>
        <p:spPr>
          <a:xfrm>
            <a:off x="8371123" y="1133050"/>
            <a:ext cx="38643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s-CO" sz="2300">
                <a:solidFill>
                  <a:schemeClr val="dk1"/>
                </a:solidFill>
                <a:highlight>
                  <a:srgbClr val="FAFAFA"/>
                </a:highlight>
              </a:rPr>
              <a:t>Open for Climate Justice</a:t>
            </a:r>
            <a:endParaRPr b="1" sz="2300">
              <a:solidFill>
                <a:schemeClr val="dk1"/>
              </a:solidFill>
              <a:highlight>
                <a:srgbClr val="FAFAFA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s-CO" sz="1300">
                <a:solidFill>
                  <a:schemeClr val="dk1"/>
                </a:solidFill>
                <a:highlight>
                  <a:srgbClr val="FAFAFA"/>
                </a:highlight>
              </a:rPr>
              <a:t>Open Access Week 2022</a:t>
            </a:r>
            <a:endParaRPr b="1" sz="1300">
              <a:solidFill>
                <a:schemeClr val="dk1"/>
              </a:solidFill>
              <a:highlight>
                <a:srgbClr val="FAFAFA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 txBox="1"/>
          <p:nvPr>
            <p:ph type="title"/>
          </p:nvPr>
        </p:nvSpPr>
        <p:spPr>
          <a:xfrm>
            <a:off x="0" y="0"/>
            <a:ext cx="121920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Repositorios Institucionales </a:t>
            </a:r>
            <a:r>
              <a:rPr b="1" lang="es-CO" sz="3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Sustentables</a:t>
            </a:r>
            <a:endParaRPr b="1" sz="38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6" name="Google Shape;336;p47"/>
          <p:cNvSpPr txBox="1"/>
          <p:nvPr>
            <p:ph idx="1" type="body"/>
          </p:nvPr>
        </p:nvSpPr>
        <p:spPr>
          <a:xfrm>
            <a:off x="0" y="1407150"/>
            <a:ext cx="8257200" cy="46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b="1" lang="es-CO" sz="3000">
                <a:latin typeface="Verdana"/>
                <a:ea typeface="Verdana"/>
                <a:cs typeface="Verdana"/>
                <a:sym typeface="Verdana"/>
              </a:rPr>
              <a:t>Requiere →</a:t>
            </a:r>
            <a:r>
              <a:rPr b="1" lang="es-CO" sz="30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s-CO" sz="3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Directrices/Lineamientos Institucionales</a:t>
            </a:r>
            <a:r>
              <a:rPr b="1" lang="es-CO" sz="3000">
                <a:latin typeface="Verdana"/>
                <a:ea typeface="Verdana"/>
                <a:cs typeface="Verdana"/>
                <a:sym typeface="Verdana"/>
              </a:rPr>
              <a:t> de:</a:t>
            </a:r>
            <a:endParaRPr b="1" sz="3000"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s-CO" sz="30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Adquisición (Recopilar), Selección (Depurar) y Organización (Clasificar y Agrupar)</a:t>
            </a:r>
            <a:endParaRPr sz="300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s-CO" sz="3000"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Descripción de Recursos (</a:t>
            </a:r>
            <a:r>
              <a:rPr lang="es-CO" sz="3000"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Catalogación, Metadatos y Vocabularios) →  </a:t>
            </a:r>
            <a:r>
              <a:rPr b="1" lang="es-CO" sz="3000"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SEMÁNTICA</a:t>
            </a:r>
            <a:endParaRPr sz="3000"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s-CO" sz="3000"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Uso (Accesibilidad, Usabilidad, Visibilidad, Impacto, Evaluación)</a:t>
            </a:r>
            <a:endParaRPr sz="3000"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s-CO" sz="3000">
                <a:highlight>
                  <a:srgbClr val="E06666"/>
                </a:highlight>
                <a:latin typeface="Arial"/>
                <a:ea typeface="Arial"/>
                <a:cs typeface="Arial"/>
                <a:sym typeface="Arial"/>
              </a:rPr>
              <a:t>Mercadeo, Servicios, Seguridad y </a:t>
            </a:r>
            <a:r>
              <a:rPr lang="es-CO" sz="3000">
                <a:highlight>
                  <a:srgbClr val="E06666"/>
                </a:highlight>
                <a:latin typeface="Arial"/>
                <a:ea typeface="Arial"/>
                <a:cs typeface="Arial"/>
                <a:sym typeface="Arial"/>
              </a:rPr>
              <a:t>Niveles de Acceso, PID, Preservación, Digitalización, ….</a:t>
            </a:r>
            <a:endParaRPr sz="3000">
              <a:highlight>
                <a:srgbClr val="E06666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7300" y="1214925"/>
            <a:ext cx="3934699" cy="56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8"/>
          <p:cNvSpPr txBox="1"/>
          <p:nvPr>
            <p:ph type="title"/>
          </p:nvPr>
        </p:nvSpPr>
        <p:spPr>
          <a:xfrm>
            <a:off x="0" y="0"/>
            <a:ext cx="12192000" cy="7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Principios FAIR en los Repositorios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3" name="Google Shape;34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5000"/>
            <a:ext cx="12096525" cy="572207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8"/>
          <p:cNvSpPr txBox="1"/>
          <p:nvPr/>
        </p:nvSpPr>
        <p:spPr>
          <a:xfrm>
            <a:off x="47700" y="6457800"/>
            <a:ext cx="1209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Australian National Data Service. The FAIR data principles. 2017. https://www.ands.org.au/working-with-data/fairdata	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9"/>
          <p:cNvSpPr txBox="1"/>
          <p:nvPr>
            <p:ph type="title"/>
          </p:nvPr>
        </p:nvSpPr>
        <p:spPr>
          <a:xfrm>
            <a:off x="0" y="0"/>
            <a:ext cx="121920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Descripción de Recursos (Catalogación, Metadatos y Vocabularios)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0" name="Google Shape;350;p49"/>
          <p:cNvSpPr txBox="1"/>
          <p:nvPr>
            <p:ph idx="1" type="body"/>
          </p:nvPr>
        </p:nvSpPr>
        <p:spPr>
          <a:xfrm>
            <a:off x="0" y="959550"/>
            <a:ext cx="9892200" cy="46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1326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●"/>
            </a:pPr>
            <a:r>
              <a:rPr b="1" lang="es-CO" sz="3000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DE … </a:t>
            </a:r>
            <a:endParaRPr b="1" sz="3000"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b="1" lang="es-CO" sz="3000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Dublin Core</a:t>
            </a:r>
            <a:r>
              <a:rPr lang="es-CO" sz="3000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 (Básico y Cualificado) </a:t>
            </a:r>
            <a:r>
              <a:rPr b="1" lang="es-CO" sz="3000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ISO 15836</a:t>
            </a:r>
            <a:endParaRPr b="1" sz="3000"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441326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●"/>
            </a:pPr>
            <a:r>
              <a:rPr b="1" lang="es-CO" sz="3000"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A …</a:t>
            </a:r>
            <a:endParaRPr b="1" sz="3000">
              <a:highlight>
                <a:srgbClr val="00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b="1" lang="es-CO" sz="3000"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OPENAIRE 4.1 (</a:t>
            </a:r>
            <a:r>
              <a:rPr lang="es-CO" sz="3000" u="sng">
                <a:solidFill>
                  <a:schemeClr val="hlink"/>
                </a:solidFill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  <a:hlinkClick r:id="rId3"/>
              </a:rPr>
              <a:t>https://guidelines.openaire.eu</a:t>
            </a:r>
            <a:r>
              <a:rPr b="1" lang="es-CO" sz="3000"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)</a:t>
            </a:r>
            <a:endParaRPr b="1" sz="3000">
              <a:highlight>
                <a:srgbClr val="00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b="1" lang="es-CO" sz="3000"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COAR VOCABULARIES (</a:t>
            </a:r>
            <a:r>
              <a:rPr lang="es-CO" sz="3000" u="sng">
                <a:solidFill>
                  <a:schemeClr val="hlink"/>
                </a:solidFill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  <a:hlinkClick r:id="rId4"/>
              </a:rPr>
              <a:t>https://vocabularies.coar-repositories.org</a:t>
            </a:r>
            <a:r>
              <a:rPr b="1" lang="es-CO" sz="3000"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 )</a:t>
            </a:r>
            <a:endParaRPr b="1" sz="3000">
              <a:highlight>
                <a:srgbClr val="00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b="1" lang="es-CO" sz="3000"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DATACITE</a:t>
            </a:r>
            <a:r>
              <a:rPr lang="es-CO" sz="3000"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es-CO" sz="3000" u="sng">
                <a:solidFill>
                  <a:schemeClr val="hlink"/>
                </a:solidFill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  <a:hlinkClick r:id="rId5"/>
              </a:rPr>
              <a:t>https://schema.datacite.org/</a:t>
            </a:r>
            <a:r>
              <a:rPr lang="es-CO" sz="3000"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 )</a:t>
            </a:r>
            <a:endParaRPr sz="3000">
              <a:highlight>
                <a:srgbClr val="00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b="1" lang="es-CO" sz="3000"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BIBFRAME / ONTOLOGIAS</a:t>
            </a:r>
            <a:endParaRPr b="1" sz="3000">
              <a:highlight>
                <a:srgbClr val="00FF00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1" name="Google Shape;351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14974" y="959562"/>
            <a:ext cx="2269452" cy="185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9"/>
          <p:cNvPicPr preferRelativeResize="0"/>
          <p:nvPr/>
        </p:nvPicPr>
        <p:blipFill rotWithShape="1">
          <a:blip r:embed="rId7">
            <a:alphaModFix/>
          </a:blip>
          <a:srcRect b="12217" l="12826" r="18877" t="10016"/>
          <a:stretch/>
        </p:blipFill>
        <p:spPr>
          <a:xfrm>
            <a:off x="9470393" y="2963700"/>
            <a:ext cx="2470150" cy="19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0"/>
          <p:cNvSpPr txBox="1"/>
          <p:nvPr>
            <p:ph type="title"/>
          </p:nvPr>
        </p:nvSpPr>
        <p:spPr>
          <a:xfrm>
            <a:off x="0" y="0"/>
            <a:ext cx="12192000" cy="95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/>
              <a:t>Vocabularios Semánticos COAR</a:t>
            </a:r>
            <a:endParaRPr b="1" sz="3500"/>
          </a:p>
        </p:txBody>
      </p:sp>
      <p:pic>
        <p:nvPicPr>
          <p:cNvPr id="358" name="Google Shape;35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5" y="780850"/>
            <a:ext cx="12136575" cy="34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97925"/>
            <a:ext cx="6159896" cy="266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8624" y="3754575"/>
            <a:ext cx="5583375" cy="30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1"/>
          <p:cNvSpPr txBox="1"/>
          <p:nvPr>
            <p:ph idx="1" type="body"/>
          </p:nvPr>
        </p:nvSpPr>
        <p:spPr>
          <a:xfrm>
            <a:off x="84400" y="966200"/>
            <a:ext cx="8921100" cy="45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Verdana"/>
              <a:ea typeface="Verdana"/>
              <a:cs typeface="Verdana"/>
              <a:sym typeface="Verdana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○"/>
            </a:pPr>
            <a:r>
              <a:rPr b="1" lang="es-CO" sz="3000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Contenidos /Publicaciones</a:t>
            </a:r>
            <a:endParaRPr b="1" sz="3000"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4191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■"/>
            </a:pPr>
            <a:r>
              <a:rPr lang="es-CO" sz="3000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HANDLE, DOI, ARK, etc..</a:t>
            </a:r>
            <a:endParaRPr sz="3000"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○"/>
            </a:pPr>
            <a:r>
              <a:rPr b="1" lang="es-CO" sz="3000">
                <a:highlight>
                  <a:srgbClr val="4A86E8"/>
                </a:highlight>
                <a:latin typeface="Verdana"/>
                <a:ea typeface="Verdana"/>
                <a:cs typeface="Verdana"/>
                <a:sym typeface="Verdana"/>
              </a:rPr>
              <a:t>Personas / Autores / Investigadores</a:t>
            </a:r>
            <a:endParaRPr b="1" sz="3000">
              <a:highlight>
                <a:srgbClr val="4A86E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4191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■"/>
            </a:pPr>
            <a:r>
              <a:rPr lang="es-CO" sz="3000">
                <a:highlight>
                  <a:srgbClr val="4A86E8"/>
                </a:highlight>
                <a:latin typeface="Verdana"/>
                <a:ea typeface="Verdana"/>
                <a:cs typeface="Verdana"/>
                <a:sym typeface="Verdana"/>
              </a:rPr>
              <a:t>ORCID, VIAF, GSID, etc..</a:t>
            </a:r>
            <a:endParaRPr sz="3000">
              <a:highlight>
                <a:srgbClr val="4A86E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○"/>
            </a:pPr>
            <a:r>
              <a:rPr b="1" lang="es-CO" sz="3000">
                <a:highlight>
                  <a:srgbClr val="FF0000"/>
                </a:highlight>
                <a:latin typeface="Verdana"/>
                <a:ea typeface="Verdana"/>
                <a:cs typeface="Verdana"/>
                <a:sym typeface="Verdana"/>
              </a:rPr>
              <a:t>Instituciones / Financiadores / Áreas</a:t>
            </a:r>
            <a:endParaRPr b="1" sz="3000">
              <a:highlight>
                <a:srgbClr val="FF00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4191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■"/>
            </a:pPr>
            <a:r>
              <a:rPr lang="es-CO" sz="3000">
                <a:highlight>
                  <a:srgbClr val="FF0000"/>
                </a:highlight>
                <a:latin typeface="Verdana"/>
                <a:ea typeface="Verdana"/>
                <a:cs typeface="Verdana"/>
                <a:sym typeface="Verdana"/>
              </a:rPr>
              <a:t>ISNI, ROR, WIKIDATA, ..</a:t>
            </a:r>
            <a:endParaRPr sz="3000">
              <a:highlight>
                <a:srgbClr val="FF0000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6" name="Google Shape;366;p51"/>
          <p:cNvPicPr preferRelativeResize="0"/>
          <p:nvPr/>
        </p:nvPicPr>
        <p:blipFill rotWithShape="1">
          <a:blip r:embed="rId3">
            <a:alphaModFix/>
          </a:blip>
          <a:srcRect b="13894" l="0" r="0" t="11244"/>
          <a:stretch/>
        </p:blipFill>
        <p:spPr>
          <a:xfrm>
            <a:off x="9963025" y="1589555"/>
            <a:ext cx="2189274" cy="189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3035" y="86107"/>
            <a:ext cx="2189255" cy="14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22500" y="3473775"/>
            <a:ext cx="2369499" cy="133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22050" y="4841932"/>
            <a:ext cx="3369959" cy="202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1"/>
          <p:cNvSpPr txBox="1"/>
          <p:nvPr>
            <p:ph type="title"/>
          </p:nvPr>
        </p:nvSpPr>
        <p:spPr>
          <a:xfrm>
            <a:off x="0" y="0"/>
            <a:ext cx="121920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Uso de Identificadores Digitales Persistentes PID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2"/>
          <p:cNvSpPr txBox="1"/>
          <p:nvPr>
            <p:ph type="title"/>
          </p:nvPr>
        </p:nvSpPr>
        <p:spPr>
          <a:xfrm>
            <a:off x="0" y="0"/>
            <a:ext cx="121920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Uso de Identificadores Digitales Persistentes PID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6" name="Google Shape;37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72700"/>
            <a:ext cx="6929292" cy="45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925" y="1982625"/>
            <a:ext cx="6689075" cy="487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2"/>
          <p:cNvSpPr txBox="1"/>
          <p:nvPr/>
        </p:nvSpPr>
        <p:spPr>
          <a:xfrm>
            <a:off x="2941525" y="1582425"/>
            <a:ext cx="42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750">
                <a:solidFill>
                  <a:srgbClr val="88939A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https://doi.org/10.57998/bdigital</a:t>
            </a:r>
            <a:r>
              <a:rPr b="1" lang="es-CO" sz="1800"/>
              <a:t>  </a:t>
            </a:r>
            <a:endParaRPr b="1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3"/>
          <p:cNvSpPr txBox="1"/>
          <p:nvPr/>
        </p:nvSpPr>
        <p:spPr>
          <a:xfrm>
            <a:off x="92075" y="882054"/>
            <a:ext cx="7140000" cy="29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s-CO" sz="2600"/>
              <a:t>INTEROPERABILIDAD </a:t>
            </a:r>
            <a:r>
              <a:rPr b="1" lang="es-CO" sz="3500"/>
              <a:t>→</a:t>
            </a:r>
            <a:endParaRPr b="1" sz="3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s-CO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capacidad de un </a:t>
            </a:r>
            <a:r>
              <a:rPr b="1" i="0" lang="es-CO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de información </a:t>
            </a:r>
            <a:r>
              <a:rPr b="0" i="0" lang="es-CO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comunicarse y compartir </a:t>
            </a:r>
            <a:r>
              <a:rPr b="1" lang="es-CO" sz="2600">
                <a:solidFill>
                  <a:srgbClr val="FF0000"/>
                </a:solidFill>
              </a:rPr>
              <a:t>recursos de información </a:t>
            </a:r>
            <a:r>
              <a:rPr b="0" i="0" lang="es-CO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forma efectiva, con </a:t>
            </a:r>
            <a:r>
              <a:rPr lang="es-CO" sz="2600"/>
              <a:t>cualquier</a:t>
            </a:r>
            <a:r>
              <a:rPr b="0" i="0" lang="es-CO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sistema de información</a:t>
            </a:r>
            <a:r>
              <a:rPr lang="es-CO" sz="2600"/>
              <a:t> </a:t>
            </a:r>
            <a:r>
              <a:rPr b="0" i="0" lang="es-CO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mediante una </a:t>
            </a:r>
            <a:r>
              <a:rPr b="1" i="0" lang="es-CO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interconexión</a:t>
            </a:r>
            <a:r>
              <a:rPr b="0" i="0" lang="es-CO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CO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libre, automática y transparente</a:t>
            </a:r>
            <a:r>
              <a:rPr lang="es-CO" sz="2600"/>
              <a:t>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3"/>
          <p:cNvSpPr txBox="1"/>
          <p:nvPr>
            <p:ph idx="1" type="body"/>
          </p:nvPr>
        </p:nvSpPr>
        <p:spPr>
          <a:xfrm>
            <a:off x="7356775" y="872700"/>
            <a:ext cx="4835100" cy="42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Intercambio TRANSPARENTE de</a:t>
            </a:r>
            <a:endParaRPr b="1" sz="3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Información y Metadatos</a:t>
            </a:r>
            <a:endParaRPr b="1" sz="3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s-CO" sz="3000">
                <a:latin typeface="Arial"/>
                <a:ea typeface="Arial"/>
                <a:cs typeface="Arial"/>
                <a:sym typeface="Arial"/>
              </a:rPr>
              <a:t>DSPACE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s-CO" sz="3000">
                <a:latin typeface="Arial"/>
                <a:ea typeface="Arial"/>
                <a:cs typeface="Arial"/>
                <a:sym typeface="Arial"/>
              </a:rPr>
              <a:t>OJS/OMP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s-CO" sz="3000">
                <a:latin typeface="Arial"/>
                <a:ea typeface="Arial"/>
                <a:cs typeface="Arial"/>
                <a:sym typeface="Arial"/>
              </a:rPr>
              <a:t>Koha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s-CO" sz="3000">
                <a:latin typeface="Arial"/>
                <a:ea typeface="Arial"/>
                <a:cs typeface="Arial"/>
                <a:sym typeface="Arial"/>
              </a:rPr>
              <a:t>Proxy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s-CO" sz="3000">
                <a:latin typeface="Arial"/>
                <a:ea typeface="Arial"/>
                <a:cs typeface="Arial"/>
                <a:sym typeface="Arial"/>
              </a:rPr>
              <a:t>Databases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s-CO" sz="3000">
                <a:latin typeface="Arial"/>
                <a:ea typeface="Arial"/>
                <a:cs typeface="Arial"/>
                <a:sym typeface="Arial"/>
              </a:rPr>
              <a:t>Etc…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3"/>
          <p:cNvSpPr txBox="1"/>
          <p:nvPr>
            <p:ph type="title"/>
          </p:nvPr>
        </p:nvSpPr>
        <p:spPr>
          <a:xfrm>
            <a:off x="0" y="0"/>
            <a:ext cx="121920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Interoperabilidad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6" name="Google Shape;386;p53"/>
          <p:cNvPicPr preferRelativeResize="0"/>
          <p:nvPr/>
        </p:nvPicPr>
        <p:blipFill rotWithShape="1">
          <a:blip r:embed="rId3">
            <a:alphaModFix/>
          </a:blip>
          <a:srcRect b="0" l="16907" r="17911" t="0"/>
          <a:stretch/>
        </p:blipFill>
        <p:spPr>
          <a:xfrm>
            <a:off x="3590725" y="3932875"/>
            <a:ext cx="1274650" cy="12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3"/>
          <p:cNvPicPr preferRelativeResize="0"/>
          <p:nvPr/>
        </p:nvPicPr>
        <p:blipFill rotWithShape="1">
          <a:blip r:embed="rId4">
            <a:alphaModFix/>
          </a:blip>
          <a:srcRect b="20236" l="22527" r="20570" t="0"/>
          <a:stretch/>
        </p:blipFill>
        <p:spPr>
          <a:xfrm>
            <a:off x="2218800" y="3741926"/>
            <a:ext cx="1371934" cy="144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823" y="3932873"/>
            <a:ext cx="1781652" cy="12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3"/>
          <p:cNvPicPr preferRelativeResize="0"/>
          <p:nvPr/>
        </p:nvPicPr>
        <p:blipFill rotWithShape="1">
          <a:blip r:embed="rId6">
            <a:alphaModFix/>
          </a:blip>
          <a:srcRect b="17880" l="12365" r="12002" t="15453"/>
          <a:stretch/>
        </p:blipFill>
        <p:spPr>
          <a:xfrm>
            <a:off x="4923950" y="4006406"/>
            <a:ext cx="1781650" cy="117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98494" y="2455969"/>
            <a:ext cx="1371925" cy="272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4"/>
          <p:cNvSpPr txBox="1"/>
          <p:nvPr>
            <p:ph type="title"/>
          </p:nvPr>
        </p:nvSpPr>
        <p:spPr>
          <a:xfrm>
            <a:off x="0" y="0"/>
            <a:ext cx="12192000" cy="11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Estadísticas, Analíticas y Métricas en Repositorios con DSPACE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6" name="Google Shape;39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1177800"/>
            <a:ext cx="7425932" cy="413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608" y="2502692"/>
            <a:ext cx="7895402" cy="435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4"/>
          <p:cNvSpPr txBox="1"/>
          <p:nvPr/>
        </p:nvSpPr>
        <p:spPr>
          <a:xfrm>
            <a:off x="7879725" y="1265450"/>
            <a:ext cx="43122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900"/>
              <a:t>Transformar</a:t>
            </a:r>
            <a:r>
              <a:rPr lang="es-CO" sz="1900"/>
              <a:t> las Estadísticas de DSPACE</a:t>
            </a:r>
            <a:endParaRPr sz="1900"/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s-CO" sz="1900" u="sng">
                <a:solidFill>
                  <a:schemeClr val="hlink"/>
                </a:solidFill>
                <a:hlinkClick r:id="rId5"/>
              </a:rPr>
              <a:t>ITEM</a:t>
            </a:r>
            <a:endParaRPr sz="1900"/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s-CO" sz="1900" u="sng">
                <a:solidFill>
                  <a:schemeClr val="hlink"/>
                </a:solidFill>
                <a:hlinkClick r:id="rId6"/>
              </a:rPr>
              <a:t>COLECCIÓN</a:t>
            </a:r>
            <a:endParaRPr sz="1900"/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s-CO" sz="1900" u="sng">
                <a:solidFill>
                  <a:schemeClr val="hlink"/>
                </a:solidFill>
                <a:hlinkClick r:id="rId7"/>
              </a:rPr>
              <a:t>COMUNIDAD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399" name="Google Shape;399;p54"/>
          <p:cNvSpPr txBox="1"/>
          <p:nvPr>
            <p:ph idx="1" type="body"/>
          </p:nvPr>
        </p:nvSpPr>
        <p:spPr>
          <a:xfrm>
            <a:off x="0" y="4520397"/>
            <a:ext cx="3785100" cy="19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s-CO" sz="2300"/>
              <a:t>Cosechador La Referencia</a:t>
            </a:r>
            <a:endParaRPr b="1" sz="2300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300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s-CO" sz="2300" u="sng">
                <a:solidFill>
                  <a:schemeClr val="hlink"/>
                </a:solidFill>
                <a:hlinkClick r:id="rId8"/>
              </a:rPr>
              <a:t>https://www.lareferencia.info/vufind/Record/CO_08c285ba29bfb260212aa94aa8f16532</a:t>
            </a:r>
            <a:r>
              <a:rPr b="1" lang="es-CO" sz="2300"/>
              <a:t> </a:t>
            </a:r>
            <a:endParaRPr b="1" sz="2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5"/>
          <p:cNvSpPr txBox="1"/>
          <p:nvPr>
            <p:ph idx="4294967295" type="title"/>
          </p:nvPr>
        </p:nvSpPr>
        <p:spPr>
          <a:xfrm>
            <a:off x="0" y="0"/>
            <a:ext cx="12192000" cy="1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Transformando la Biblioteca con </a:t>
            </a: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DSPACE 7.X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05" name="Google Shape;405;p55"/>
          <p:cNvGrpSpPr/>
          <p:nvPr/>
        </p:nvGrpSpPr>
        <p:grpSpPr>
          <a:xfrm>
            <a:off x="-4603820" y="437970"/>
            <a:ext cx="13463914" cy="6942778"/>
            <a:chOff x="-6126981" y="-937410"/>
            <a:chExt cx="14178511" cy="7293600"/>
          </a:xfrm>
        </p:grpSpPr>
        <p:sp>
          <p:nvSpPr>
            <p:cNvPr id="406" name="Google Shape;406;p55"/>
            <p:cNvSpPr/>
            <p:nvPr/>
          </p:nvSpPr>
          <p:spPr>
            <a:xfrm>
              <a:off x="-6126981" y="-937410"/>
              <a:ext cx="7293600" cy="7293600"/>
            </a:xfrm>
            <a:prstGeom prst="blockArc">
              <a:avLst>
                <a:gd fmla="val 18900000" name="adj1"/>
                <a:gd fmla="val 2700000" name="adj2"/>
                <a:gd fmla="val 296" name="adj3"/>
              </a:avLst>
            </a:prstGeom>
            <a:noFill/>
            <a:ln cap="flat" cmpd="sng" w="25400">
              <a:solidFill>
                <a:srgbClr val="0053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5"/>
            <p:cNvSpPr/>
            <p:nvPr/>
          </p:nvSpPr>
          <p:spPr>
            <a:xfrm>
              <a:off x="509717" y="338558"/>
              <a:ext cx="7541700" cy="677700"/>
            </a:xfrm>
            <a:prstGeom prst="rect">
              <a:avLst/>
            </a:prstGeom>
            <a:solidFill>
              <a:srgbClr val="00695B"/>
            </a:solidFill>
            <a:ln cap="flat" cmpd="sng" w="25400">
              <a:solidFill>
                <a:srgbClr val="23A6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5"/>
            <p:cNvSpPr txBox="1"/>
            <p:nvPr/>
          </p:nvSpPr>
          <p:spPr>
            <a:xfrm>
              <a:off x="509717" y="338558"/>
              <a:ext cx="7541700" cy="6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7800" spcFirstLastPara="1" rIns="53325" wrap="square" tIns="53325">
              <a:noAutofit/>
            </a:bodyPr>
            <a:lstStyle/>
            <a:p>
              <a:pPr indent="-3492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rial"/>
                <a:buAutoNum type="arabicPeriod"/>
              </a:pPr>
              <a:r>
                <a:rPr b="0" i="0" lang="es-CO" sz="19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Interfaz de Usuario Respon</a:t>
              </a:r>
              <a:r>
                <a:rPr lang="es-CO" sz="1900">
                  <a:solidFill>
                    <a:srgbClr val="FFFFFF"/>
                  </a:solidFill>
                </a:rPr>
                <a:t>siva</a:t>
              </a:r>
              <a:r>
                <a:rPr b="0" i="0" lang="es-CO" sz="19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(BackEnd / FrontEnd)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5"/>
            <p:cNvSpPr/>
            <p:nvPr/>
          </p:nvSpPr>
          <p:spPr>
            <a:xfrm>
              <a:off x="86248" y="253864"/>
              <a:ext cx="846900" cy="846900"/>
            </a:xfrm>
            <a:prstGeom prst="ellipse">
              <a:avLst/>
            </a:prstGeom>
            <a:solidFill>
              <a:srgbClr val="23A698"/>
            </a:solidFill>
            <a:ln cap="flat" cmpd="sng" w="25400">
              <a:solidFill>
                <a:srgbClr val="0069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5"/>
            <p:cNvSpPr/>
            <p:nvPr/>
          </p:nvSpPr>
          <p:spPr>
            <a:xfrm>
              <a:off x="995230" y="1354558"/>
              <a:ext cx="7056300" cy="677700"/>
            </a:xfrm>
            <a:prstGeom prst="rect">
              <a:avLst/>
            </a:prstGeom>
            <a:solidFill>
              <a:srgbClr val="00695B"/>
            </a:solidFill>
            <a:ln cap="flat" cmpd="sng" w="25400">
              <a:solidFill>
                <a:srgbClr val="23A6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5"/>
            <p:cNvSpPr txBox="1"/>
            <p:nvPr/>
          </p:nvSpPr>
          <p:spPr>
            <a:xfrm>
              <a:off x="995230" y="1354558"/>
              <a:ext cx="7056300" cy="6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7800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Arial"/>
                <a:buNone/>
              </a:pPr>
              <a:r>
                <a:rPr lang="es-CO" sz="1900">
                  <a:solidFill>
                    <a:srgbClr val="FFFFFF"/>
                  </a:solidFill>
                </a:rPr>
                <a:t>2. </a:t>
              </a:r>
              <a:r>
                <a:rPr b="0" i="0" lang="es-CO" sz="19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100% </a:t>
              </a:r>
              <a:r>
                <a:rPr lang="es-CO" sz="1900">
                  <a:solidFill>
                    <a:srgbClr val="FFFFFF"/>
                  </a:solidFill>
                </a:rPr>
                <a:t>Interoperable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55"/>
            <p:cNvSpPr/>
            <p:nvPr/>
          </p:nvSpPr>
          <p:spPr>
            <a:xfrm>
              <a:off x="571761" y="1269864"/>
              <a:ext cx="846900" cy="846900"/>
            </a:xfrm>
            <a:prstGeom prst="ellipse">
              <a:avLst/>
            </a:prstGeom>
            <a:solidFill>
              <a:srgbClr val="23A698"/>
            </a:solidFill>
            <a:ln cap="flat" cmpd="sng" w="25400">
              <a:solidFill>
                <a:srgbClr val="0069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5"/>
            <p:cNvSpPr/>
            <p:nvPr/>
          </p:nvSpPr>
          <p:spPr>
            <a:xfrm>
              <a:off x="1144243" y="2370558"/>
              <a:ext cx="6907200" cy="677700"/>
            </a:xfrm>
            <a:prstGeom prst="rect">
              <a:avLst/>
            </a:prstGeom>
            <a:solidFill>
              <a:srgbClr val="00695B"/>
            </a:solidFill>
            <a:ln cap="flat" cmpd="sng" w="25400">
              <a:solidFill>
                <a:srgbClr val="23A6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55"/>
            <p:cNvSpPr txBox="1"/>
            <p:nvPr/>
          </p:nvSpPr>
          <p:spPr>
            <a:xfrm>
              <a:off x="1144243" y="2370558"/>
              <a:ext cx="6907200" cy="6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7800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Arial"/>
                <a:buNone/>
              </a:pPr>
              <a:r>
                <a:rPr lang="es-CO" sz="1900">
                  <a:solidFill>
                    <a:srgbClr val="FFFFFF"/>
                  </a:solidFill>
                </a:rPr>
                <a:t>3. </a:t>
              </a:r>
              <a:r>
                <a:rPr b="0" i="0" lang="es-CO" sz="19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Entidades Investigación CRIS-CERIF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55"/>
            <p:cNvSpPr/>
            <p:nvPr/>
          </p:nvSpPr>
          <p:spPr>
            <a:xfrm>
              <a:off x="720774" y="2285864"/>
              <a:ext cx="846900" cy="846900"/>
            </a:xfrm>
            <a:prstGeom prst="ellipse">
              <a:avLst/>
            </a:prstGeom>
            <a:solidFill>
              <a:srgbClr val="23A698"/>
            </a:solidFill>
            <a:ln cap="flat" cmpd="sng" w="25400">
              <a:solidFill>
                <a:srgbClr val="0069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55"/>
            <p:cNvSpPr/>
            <p:nvPr/>
          </p:nvSpPr>
          <p:spPr>
            <a:xfrm>
              <a:off x="995230" y="3386558"/>
              <a:ext cx="7056300" cy="677700"/>
            </a:xfrm>
            <a:prstGeom prst="rect">
              <a:avLst/>
            </a:prstGeom>
            <a:solidFill>
              <a:srgbClr val="00695B"/>
            </a:solidFill>
            <a:ln cap="flat" cmpd="sng" w="25400">
              <a:solidFill>
                <a:srgbClr val="23A6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5"/>
            <p:cNvSpPr txBox="1"/>
            <p:nvPr/>
          </p:nvSpPr>
          <p:spPr>
            <a:xfrm>
              <a:off x="995230" y="3386558"/>
              <a:ext cx="7056300" cy="6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7800" spcFirstLastPara="1" rIns="53325" wrap="square" tIns="5332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s-CO" sz="1900">
                  <a:solidFill>
                    <a:schemeClr val="lt1"/>
                  </a:solidFill>
                </a:rPr>
                <a:t>4. Listo para la Web Semántica / Vocabularios COAR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55"/>
            <p:cNvSpPr/>
            <p:nvPr/>
          </p:nvSpPr>
          <p:spPr>
            <a:xfrm>
              <a:off x="571761" y="3301864"/>
              <a:ext cx="846900" cy="846900"/>
            </a:xfrm>
            <a:prstGeom prst="ellipse">
              <a:avLst/>
            </a:prstGeom>
            <a:solidFill>
              <a:srgbClr val="23A698"/>
            </a:solidFill>
            <a:ln cap="flat" cmpd="sng" w="25400">
              <a:solidFill>
                <a:srgbClr val="0069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5"/>
            <p:cNvSpPr/>
            <p:nvPr/>
          </p:nvSpPr>
          <p:spPr>
            <a:xfrm>
              <a:off x="509717" y="4402558"/>
              <a:ext cx="7541700" cy="677700"/>
            </a:xfrm>
            <a:prstGeom prst="rect">
              <a:avLst/>
            </a:prstGeom>
            <a:solidFill>
              <a:srgbClr val="00695B"/>
            </a:solidFill>
            <a:ln cap="flat" cmpd="sng" w="25400">
              <a:solidFill>
                <a:srgbClr val="23A6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5"/>
            <p:cNvSpPr txBox="1"/>
            <p:nvPr/>
          </p:nvSpPr>
          <p:spPr>
            <a:xfrm>
              <a:off x="509717" y="4402558"/>
              <a:ext cx="7541700" cy="6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7800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Arial"/>
                <a:buNone/>
              </a:pPr>
              <a:r>
                <a:rPr lang="es-CO" sz="1900">
                  <a:solidFill>
                    <a:schemeClr val="lt1"/>
                  </a:solidFill>
                </a:rPr>
                <a:t>5. Alineado con las recomendaciones “</a:t>
              </a:r>
              <a:r>
                <a:rPr b="1" lang="es-CO" sz="1900">
                  <a:solidFill>
                    <a:schemeClr val="lt1"/>
                  </a:solidFill>
                </a:rPr>
                <a:t>Next Generation Repositories</a:t>
              </a:r>
              <a:r>
                <a:rPr lang="es-CO" sz="1900">
                  <a:solidFill>
                    <a:schemeClr val="lt1"/>
                  </a:solidFill>
                </a:rPr>
                <a:t>”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5"/>
            <p:cNvSpPr/>
            <p:nvPr/>
          </p:nvSpPr>
          <p:spPr>
            <a:xfrm>
              <a:off x="86248" y="4317864"/>
              <a:ext cx="846900" cy="846900"/>
            </a:xfrm>
            <a:prstGeom prst="ellipse">
              <a:avLst/>
            </a:prstGeom>
            <a:solidFill>
              <a:srgbClr val="23A698"/>
            </a:solidFill>
            <a:ln cap="flat" cmpd="sng" w="25400">
              <a:solidFill>
                <a:srgbClr val="0069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2" name="Google Shape;42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333" y="3040065"/>
            <a:ext cx="1695467" cy="122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99075" y="1191500"/>
            <a:ext cx="2873500" cy="54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ste es el logo oficial de la transmisión de mando presidencial de Gustavo  Petro - Infobae" id="249" name="Google Shape;24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69950"/>
            <a:ext cx="2130783" cy="14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8"/>
          <p:cNvSpPr txBox="1"/>
          <p:nvPr>
            <p:ph type="title"/>
          </p:nvPr>
        </p:nvSpPr>
        <p:spPr>
          <a:xfrm>
            <a:off x="0" y="0"/>
            <a:ext cx="121920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Transformación Digital en Repositorios Institucionales con Dspace 7.X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p38"/>
          <p:cNvSpPr txBox="1"/>
          <p:nvPr>
            <p:ph idx="1" type="body"/>
          </p:nvPr>
        </p:nvSpPr>
        <p:spPr>
          <a:xfrm>
            <a:off x="133950" y="1128900"/>
            <a:ext cx="7533900" cy="41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b="1" lang="es-CO" sz="3200">
                <a:latin typeface="Arial"/>
                <a:ea typeface="Arial"/>
                <a:cs typeface="Arial"/>
                <a:sym typeface="Arial"/>
              </a:rPr>
              <a:t>Objetivos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O" sz="3200">
                <a:latin typeface="Arial"/>
                <a:ea typeface="Arial"/>
                <a:cs typeface="Arial"/>
                <a:sym typeface="Arial"/>
              </a:rPr>
              <a:t>Identificar los </a:t>
            </a:r>
            <a:r>
              <a:rPr b="1" lang="es-CO" sz="3200">
                <a:latin typeface="Arial"/>
                <a:ea typeface="Arial"/>
                <a:cs typeface="Arial"/>
                <a:sym typeface="Arial"/>
              </a:rPr>
              <a:t>retos </a:t>
            </a:r>
            <a:r>
              <a:rPr lang="es-CO" sz="3200"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b="1" lang="es-CO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s-CO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ransformación Digital</a:t>
            </a:r>
            <a:r>
              <a:rPr lang="es-CO" sz="3200">
                <a:latin typeface="Arial"/>
                <a:ea typeface="Arial"/>
                <a:cs typeface="Arial"/>
                <a:sym typeface="Arial"/>
              </a:rPr>
              <a:t> que se presentan en los </a:t>
            </a:r>
            <a:r>
              <a:rPr b="1" lang="es-CO" sz="3200">
                <a:solidFill>
                  <a:srgbClr val="FFFF00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Repositorios Institucionales</a:t>
            </a:r>
            <a:r>
              <a:rPr b="1" lang="es-CO" sz="3200">
                <a:latin typeface="Arial"/>
                <a:ea typeface="Arial"/>
                <a:cs typeface="Arial"/>
                <a:sym typeface="Arial"/>
              </a:rPr>
              <a:t> y Bibliotecas Digitales</a:t>
            </a:r>
            <a:r>
              <a:rPr lang="es-CO"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s-CO" sz="4700">
                <a:latin typeface="Arial"/>
                <a:ea typeface="Arial"/>
                <a:cs typeface="Arial"/>
                <a:sym typeface="Arial"/>
              </a:rPr>
              <a:t>→ </a:t>
            </a:r>
            <a:endParaRPr b="1" sz="4700">
              <a:latin typeface="Arial"/>
              <a:ea typeface="Arial"/>
              <a:cs typeface="Arial"/>
              <a:sym typeface="Arial"/>
            </a:endParaRPr>
          </a:p>
          <a:p>
            <a:pPr indent="-431800" lvl="1" marL="9144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s-CO" sz="3200">
                <a:latin typeface="Arial"/>
                <a:ea typeface="Arial"/>
                <a:cs typeface="Arial"/>
                <a:sym typeface="Arial"/>
              </a:rPr>
              <a:t>DSPACE 7.X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431800" lvl="1" marL="914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s-CO" sz="3200">
                <a:latin typeface="Arial"/>
                <a:ea typeface="Arial"/>
                <a:cs typeface="Arial"/>
                <a:sym typeface="Arial"/>
              </a:rPr>
              <a:t>Ciencia Abierta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431800" lvl="1" marL="914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s-CO" sz="3200">
                <a:latin typeface="Arial"/>
                <a:ea typeface="Arial"/>
                <a:cs typeface="Arial"/>
                <a:sym typeface="Arial"/>
              </a:rPr>
              <a:t>Modelo CRIS (PERUCRIS)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6825" y="5369950"/>
            <a:ext cx="2175175" cy="14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3075" y="1100800"/>
            <a:ext cx="3973825" cy="397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8"/>
          <p:cNvSpPr txBox="1"/>
          <p:nvPr/>
        </p:nvSpPr>
        <p:spPr>
          <a:xfrm>
            <a:off x="7353750" y="5069496"/>
            <a:ext cx="4924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Grupo del </a:t>
            </a:r>
            <a:r>
              <a:rPr lang="es-CO" sz="17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Colegio Nacional de Bibliotecarios, A.C.</a:t>
            </a:r>
            <a:endParaRPr sz="17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https://www.facebook.com/CNBMex/photos/a.302509579838154/5631874420234950/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6"/>
          <p:cNvSpPr txBox="1"/>
          <p:nvPr>
            <p:ph type="title"/>
          </p:nvPr>
        </p:nvSpPr>
        <p:spPr>
          <a:xfrm>
            <a:off x="0" y="0"/>
            <a:ext cx="121920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Nuevo Diseño Responsivo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29" name="Google Shape;42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7725"/>
            <a:ext cx="8631376" cy="42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0225" y="1107725"/>
            <a:ext cx="28194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7"/>
          <p:cNvSpPr txBox="1"/>
          <p:nvPr>
            <p:ph type="title"/>
          </p:nvPr>
        </p:nvSpPr>
        <p:spPr>
          <a:xfrm>
            <a:off x="0" y="0"/>
            <a:ext cx="121920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Nuevo Diseño Responsivo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6" name="Google Shape;43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0" y="775855"/>
            <a:ext cx="6359251" cy="443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1250" y="3034150"/>
            <a:ext cx="6840751" cy="382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8"/>
          <p:cNvSpPr txBox="1"/>
          <p:nvPr>
            <p:ph idx="1" type="body"/>
          </p:nvPr>
        </p:nvSpPr>
        <p:spPr>
          <a:xfrm>
            <a:off x="0" y="779325"/>
            <a:ext cx="7936500" cy="60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199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Verdana"/>
              <a:buChar char="●"/>
            </a:pPr>
            <a:r>
              <a:rPr lang="es-CO" sz="2600">
                <a:latin typeface="Verdana"/>
                <a:ea typeface="Verdana"/>
                <a:cs typeface="Verdana"/>
                <a:sym typeface="Verdana"/>
              </a:rPr>
              <a:t>100% Compatible con PERÚ-CRIS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-330199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Verdana"/>
              <a:buChar char="●"/>
            </a:pPr>
            <a:r>
              <a:rPr lang="es-CO" sz="2600">
                <a:latin typeface="Verdana"/>
                <a:ea typeface="Verdana"/>
                <a:cs typeface="Verdana"/>
                <a:sym typeface="Verdana"/>
              </a:rPr>
              <a:t>OpenAIRE Guidelines for Literature, institutional, and thematic Repositories 4.0/ 4.1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-330199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Verdana"/>
              <a:buChar char="●"/>
            </a:pPr>
            <a:r>
              <a:rPr lang="es-CO" sz="2600">
                <a:latin typeface="Verdana"/>
                <a:ea typeface="Verdana"/>
                <a:cs typeface="Verdana"/>
                <a:sym typeface="Verdana"/>
              </a:rPr>
              <a:t>OpenAIRE Guidelines for CRIS Managers v.1.1.1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-330199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Verdana"/>
              <a:buChar char="●"/>
            </a:pPr>
            <a:r>
              <a:rPr lang="es-CO" sz="2600">
                <a:latin typeface="Verdana"/>
                <a:ea typeface="Verdana"/>
                <a:cs typeface="Verdana"/>
                <a:sym typeface="Verdana"/>
              </a:rPr>
              <a:t>Directrices para repositorios institucionales de la Red Nacional de Repositorios Digitales de Ciencia, Tecnología e Innovación de Acceso Abierto (RENARE) v.2.0.1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-330199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Verdana"/>
              <a:buChar char="●"/>
            </a:pPr>
            <a:r>
              <a:rPr lang="es-CO" sz="2600">
                <a:latin typeface="Verdana"/>
                <a:ea typeface="Verdana"/>
                <a:cs typeface="Verdana"/>
                <a:sym typeface="Verdana"/>
              </a:rPr>
              <a:t>El formato CERIF5</a:t>
            </a:r>
            <a:endParaRPr sz="2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3" name="Google Shape;443;p58"/>
          <p:cNvSpPr txBox="1"/>
          <p:nvPr>
            <p:ph type="title"/>
          </p:nvPr>
        </p:nvSpPr>
        <p:spPr>
          <a:xfrm>
            <a:off x="0" y="0"/>
            <a:ext cx="8090100" cy="102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Entidades CRIS-CERIF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4" name="Google Shape;44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58350"/>
            <a:ext cx="12192001" cy="14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2500" y="152400"/>
            <a:ext cx="3560249" cy="505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9"/>
          <p:cNvSpPr txBox="1"/>
          <p:nvPr>
            <p:ph idx="1" type="body"/>
          </p:nvPr>
        </p:nvSpPr>
        <p:spPr>
          <a:xfrm>
            <a:off x="0" y="872700"/>
            <a:ext cx="78693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Verdana"/>
              <a:buChar char="●"/>
            </a:pPr>
            <a:r>
              <a:rPr b="1" lang="es-CO" sz="2600">
                <a:latin typeface="Verdana"/>
                <a:ea typeface="Verdana"/>
                <a:cs typeface="Verdana"/>
                <a:sym typeface="Verdana"/>
              </a:rPr>
              <a:t>Sistema de información que UNIFICA/NORMALIZA la investigación: </a:t>
            </a:r>
            <a:endParaRPr b="1" sz="2600">
              <a:latin typeface="Verdana"/>
              <a:ea typeface="Verdana"/>
              <a:cs typeface="Verdana"/>
              <a:sym typeface="Verdana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Verdana"/>
              <a:buChar char="o"/>
            </a:pPr>
            <a:r>
              <a:rPr lang="es-CO" sz="2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Recursos de Investigación</a:t>
            </a:r>
            <a:endParaRPr sz="26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937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Verdana"/>
              <a:buChar char="■"/>
            </a:pPr>
            <a:r>
              <a:rPr lang="es-CO" sz="2600">
                <a:latin typeface="Verdana"/>
                <a:ea typeface="Verdana"/>
                <a:cs typeface="Verdana"/>
                <a:sym typeface="Verdana"/>
              </a:rPr>
              <a:t>Productos, Datos, Patentes, 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-3937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Verdana"/>
              <a:buChar char="■"/>
            </a:pPr>
            <a:r>
              <a:rPr lang="es-CO" sz="2600">
                <a:latin typeface="Verdana"/>
                <a:ea typeface="Verdana"/>
                <a:cs typeface="Verdana"/>
                <a:sym typeface="Verdana"/>
              </a:rPr>
              <a:t>Memorias, Documentos, etc.. 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-3937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Verdana"/>
              <a:buChar char="■"/>
            </a:pPr>
            <a:r>
              <a:rPr lang="es-CO" sz="2600">
                <a:latin typeface="Verdana"/>
                <a:ea typeface="Verdana"/>
                <a:cs typeface="Verdana"/>
                <a:sym typeface="Verdana"/>
              </a:rPr>
              <a:t>Revistas, Vol./Núm., Artículos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Verdana"/>
              <a:buChar char="o"/>
            </a:pPr>
            <a:r>
              <a:rPr lang="es-CO" sz="2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Perfiles de Investigación</a:t>
            </a:r>
            <a:endParaRPr sz="26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937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Verdana"/>
              <a:buChar char="■"/>
            </a:pPr>
            <a:r>
              <a:rPr lang="es-CO" sz="2600">
                <a:latin typeface="Verdana"/>
                <a:ea typeface="Verdana"/>
                <a:cs typeface="Verdana"/>
                <a:sym typeface="Verdana"/>
              </a:rPr>
              <a:t>Investigadores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-3937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Verdana"/>
              <a:buChar char="■"/>
            </a:pPr>
            <a:r>
              <a:rPr lang="es-CO" sz="2600">
                <a:latin typeface="Verdana"/>
                <a:ea typeface="Verdana"/>
                <a:cs typeface="Verdana"/>
                <a:sym typeface="Verdana"/>
              </a:rPr>
              <a:t>Proyectos de Investigación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-3937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Verdana"/>
              <a:buChar char="■"/>
            </a:pPr>
            <a:r>
              <a:rPr lang="es-CO" sz="2600">
                <a:latin typeface="Verdana"/>
                <a:ea typeface="Verdana"/>
                <a:cs typeface="Verdana"/>
                <a:sym typeface="Verdana"/>
              </a:rPr>
              <a:t>Redes de Investigación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1" name="Google Shape;451;p59"/>
          <p:cNvSpPr txBox="1"/>
          <p:nvPr>
            <p:ph type="title"/>
          </p:nvPr>
        </p:nvSpPr>
        <p:spPr>
          <a:xfrm>
            <a:off x="0" y="0"/>
            <a:ext cx="121920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DSPACE 7.X  y el MODELO CRIS 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52" name="Google Shape;45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4461" y="1833072"/>
            <a:ext cx="5778274" cy="457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0"/>
          <p:cNvSpPr txBox="1"/>
          <p:nvPr>
            <p:ph idx="1" type="body"/>
          </p:nvPr>
        </p:nvSpPr>
        <p:spPr>
          <a:xfrm>
            <a:off x="0" y="872700"/>
            <a:ext cx="63453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Verdana"/>
              <a:buChar char="●"/>
            </a:pPr>
            <a:r>
              <a:rPr lang="es-CO" sz="2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Unidades Organizacionales de Investigación</a:t>
            </a:r>
            <a:endParaRPr sz="26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Verdana"/>
              <a:buChar char="o"/>
            </a:pPr>
            <a:r>
              <a:rPr lang="es-CO" sz="2500">
                <a:latin typeface="Verdana"/>
                <a:ea typeface="Verdana"/>
                <a:cs typeface="Verdana"/>
                <a:sym typeface="Verdana"/>
              </a:rPr>
              <a:t>Grupos de Investigación</a:t>
            </a:r>
            <a:endParaRPr sz="2500">
              <a:latin typeface="Verdana"/>
              <a:ea typeface="Verdana"/>
              <a:cs typeface="Verdana"/>
              <a:sym typeface="Verdana"/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Verdana"/>
              <a:buChar char="o"/>
            </a:pPr>
            <a:r>
              <a:rPr lang="es-CO" sz="2500">
                <a:latin typeface="Verdana"/>
                <a:ea typeface="Verdana"/>
                <a:cs typeface="Verdana"/>
                <a:sym typeface="Verdana"/>
              </a:rPr>
              <a:t>Líneas de Investigación</a:t>
            </a:r>
            <a:endParaRPr sz="2500">
              <a:latin typeface="Verdana"/>
              <a:ea typeface="Verdana"/>
              <a:cs typeface="Verdana"/>
              <a:sym typeface="Verdana"/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Verdana"/>
              <a:buChar char="o"/>
            </a:pPr>
            <a:r>
              <a:rPr lang="es-CO" sz="2500">
                <a:latin typeface="Verdana"/>
                <a:ea typeface="Verdana"/>
                <a:cs typeface="Verdana"/>
                <a:sym typeface="Verdana"/>
              </a:rPr>
              <a:t>Instituciones/Áreas de Investigación</a:t>
            </a:r>
            <a:endParaRPr sz="2500">
              <a:latin typeface="Verdana"/>
              <a:ea typeface="Verdana"/>
              <a:cs typeface="Verdana"/>
              <a:sym typeface="Verdana"/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Verdana"/>
              <a:buChar char="o"/>
            </a:pPr>
            <a:r>
              <a:rPr lang="es-CO" sz="2500">
                <a:latin typeface="Verdana"/>
                <a:ea typeface="Verdana"/>
                <a:cs typeface="Verdana"/>
                <a:sym typeface="Verdana"/>
              </a:rPr>
              <a:t>Semilleros de Investigación</a:t>
            </a:r>
            <a:endParaRPr sz="2500">
              <a:latin typeface="Verdana"/>
              <a:ea typeface="Verdana"/>
              <a:cs typeface="Verdana"/>
              <a:sym typeface="Verdana"/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Verdana"/>
              <a:buChar char="o"/>
            </a:pPr>
            <a:r>
              <a:rPr lang="es-CO" sz="2500">
                <a:latin typeface="Verdana"/>
                <a:ea typeface="Verdana"/>
                <a:cs typeface="Verdana"/>
                <a:sym typeface="Verdana"/>
              </a:rPr>
              <a:t>Financiadores / Patrocinadores de la Investigación</a:t>
            </a:r>
            <a:endParaRPr sz="2500">
              <a:latin typeface="Verdana"/>
              <a:ea typeface="Verdana"/>
              <a:cs typeface="Verdana"/>
              <a:sym typeface="Verdana"/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Verdana"/>
              <a:buChar char="o"/>
            </a:pPr>
            <a:r>
              <a:rPr lang="es-CO" sz="2500">
                <a:latin typeface="Verdana"/>
                <a:ea typeface="Verdana"/>
                <a:cs typeface="Verdana"/>
                <a:sym typeface="Verdana"/>
              </a:rPr>
              <a:t>Eventos de Investigación</a:t>
            </a:r>
            <a:endParaRPr sz="2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8" name="Google Shape;458;p60"/>
          <p:cNvSpPr txBox="1"/>
          <p:nvPr>
            <p:ph type="title"/>
          </p:nvPr>
        </p:nvSpPr>
        <p:spPr>
          <a:xfrm>
            <a:off x="0" y="0"/>
            <a:ext cx="121920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DSPACE 7.X  y el MODELO CRIS 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59" name="Google Shape;45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6400" y="1008050"/>
            <a:ext cx="6945974" cy="475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1"/>
          <p:cNvSpPr txBox="1"/>
          <p:nvPr>
            <p:ph idx="1" type="body"/>
          </p:nvPr>
        </p:nvSpPr>
        <p:spPr>
          <a:xfrm>
            <a:off x="0" y="872700"/>
            <a:ext cx="62940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Verdana"/>
              <a:buChar char="●"/>
            </a:pPr>
            <a:r>
              <a:rPr lang="es-CO" sz="25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Infraestructura de Investigación</a:t>
            </a:r>
            <a:endParaRPr sz="25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73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Verdana"/>
              <a:buChar char="■"/>
            </a:pPr>
            <a:r>
              <a:rPr lang="es-CO" sz="2500">
                <a:latin typeface="Verdana"/>
                <a:ea typeface="Verdana"/>
                <a:cs typeface="Verdana"/>
                <a:sym typeface="Verdana"/>
              </a:rPr>
              <a:t>Instalaciones de Investigación</a:t>
            </a:r>
            <a:endParaRPr sz="2500">
              <a:latin typeface="Verdana"/>
              <a:ea typeface="Verdana"/>
              <a:cs typeface="Verdana"/>
              <a:sym typeface="Verdana"/>
            </a:endParaRPr>
          </a:p>
          <a:p>
            <a:pPr indent="-3873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Verdana"/>
              <a:buChar char="■"/>
            </a:pPr>
            <a:r>
              <a:rPr lang="es-CO" sz="2500">
                <a:latin typeface="Verdana"/>
                <a:ea typeface="Verdana"/>
                <a:cs typeface="Verdana"/>
                <a:sym typeface="Verdana"/>
              </a:rPr>
              <a:t>Equipos de Investigación</a:t>
            </a:r>
            <a:endParaRPr sz="2500">
              <a:latin typeface="Verdana"/>
              <a:ea typeface="Verdana"/>
              <a:cs typeface="Verdana"/>
              <a:sym typeface="Verdana"/>
            </a:endParaRPr>
          </a:p>
          <a:p>
            <a:pPr indent="-3873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Verdana"/>
              <a:buChar char="■"/>
            </a:pPr>
            <a:r>
              <a:rPr lang="es-CO" sz="2500">
                <a:latin typeface="Verdana"/>
                <a:ea typeface="Verdana"/>
                <a:cs typeface="Verdana"/>
                <a:sym typeface="Verdana"/>
              </a:rPr>
              <a:t>Laboratorios de Investigación</a:t>
            </a:r>
            <a:endParaRPr sz="2500">
              <a:latin typeface="Verdana"/>
              <a:ea typeface="Verdana"/>
              <a:cs typeface="Verdana"/>
              <a:sym typeface="Verdana"/>
            </a:endParaRPr>
          </a:p>
          <a:p>
            <a:pPr indent="-3873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Verdana"/>
              <a:buChar char="■"/>
            </a:pPr>
            <a:r>
              <a:rPr lang="es-CO" sz="2500">
                <a:latin typeface="Verdana"/>
                <a:ea typeface="Verdana"/>
                <a:cs typeface="Verdana"/>
                <a:sym typeface="Verdana"/>
              </a:rPr>
              <a:t>Servicios de Investigación</a:t>
            </a:r>
            <a:endParaRPr sz="2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5" name="Google Shape;465;p61"/>
          <p:cNvSpPr txBox="1"/>
          <p:nvPr>
            <p:ph type="title"/>
          </p:nvPr>
        </p:nvSpPr>
        <p:spPr>
          <a:xfrm>
            <a:off x="0" y="0"/>
            <a:ext cx="121920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DSPACE 7.X  y el MODELO CRIS 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6" name="Google Shape;46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5250" y="1144750"/>
            <a:ext cx="5606750" cy="430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2"/>
          <p:cNvSpPr txBox="1"/>
          <p:nvPr>
            <p:ph idx="1" type="body"/>
          </p:nvPr>
        </p:nvSpPr>
        <p:spPr>
          <a:xfrm>
            <a:off x="7049250" y="125450"/>
            <a:ext cx="50433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s-CO" sz="6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¡Para Recordar!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s-CO" sz="6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Somos...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descr="http://www.howdoesshe.com/wp-content/uploads/thank-language.jpg" id="472" name="Google Shape;47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29936" cy="555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62"/>
          <p:cNvSpPr/>
          <p:nvPr/>
        </p:nvSpPr>
        <p:spPr>
          <a:xfrm>
            <a:off x="7334425" y="3154425"/>
            <a:ext cx="4200600" cy="2023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/>
          <p:nvPr/>
        </p:nvSpPr>
        <p:spPr>
          <a:xfrm>
            <a:off x="-48425" y="0"/>
            <a:ext cx="121920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2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Recursos de Información - </a:t>
            </a:r>
            <a:r>
              <a:rPr b="1" lang="es-CO" sz="3200">
                <a:solidFill>
                  <a:schemeClr val="dk1"/>
                </a:solidFill>
                <a:highlight>
                  <a:srgbClr val="FF0000"/>
                </a:highlight>
                <a:latin typeface="Verdana"/>
                <a:ea typeface="Verdana"/>
                <a:cs typeface="Verdana"/>
                <a:sym typeface="Verdana"/>
              </a:rPr>
              <a:t>Memoria Institucional</a:t>
            </a:r>
            <a:endParaRPr b="1" sz="3200">
              <a:solidFill>
                <a:schemeClr val="dk1"/>
              </a:solidFill>
              <a:highlight>
                <a:srgbClr val="FF00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2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(Datos y Documentos - NO ADMINISTRATIVOS)</a:t>
            </a:r>
            <a:endParaRPr b="1" sz="32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0" name="Google Shape;260;p39"/>
          <p:cNvSpPr/>
          <p:nvPr/>
        </p:nvSpPr>
        <p:spPr>
          <a:xfrm>
            <a:off x="3867771" y="1217075"/>
            <a:ext cx="4435200" cy="483600"/>
          </a:xfrm>
          <a:prstGeom prst="roundRect">
            <a:avLst>
              <a:gd fmla="val 16667" name="adj"/>
            </a:avLst>
          </a:prstGeom>
          <a:solidFill>
            <a:srgbClr val="E68128"/>
          </a:solidFill>
          <a:ln cap="flat" cmpd="sng" w="28575">
            <a:solidFill>
              <a:srgbClr val="E6812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Recursos de Información</a:t>
            </a:r>
            <a:endParaRPr sz="2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1" name="Google Shape;261;p39"/>
          <p:cNvSpPr/>
          <p:nvPr/>
        </p:nvSpPr>
        <p:spPr>
          <a:xfrm>
            <a:off x="206125" y="2145150"/>
            <a:ext cx="3459000" cy="551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E6812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Académico/Técnico</a:t>
            </a:r>
            <a:endParaRPr b="1"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2" name="Google Shape;262;p39"/>
          <p:cNvSpPr/>
          <p:nvPr/>
        </p:nvSpPr>
        <p:spPr>
          <a:xfrm>
            <a:off x="4484918" y="2145150"/>
            <a:ext cx="3201000" cy="551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E6812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Científico</a:t>
            </a:r>
            <a:endParaRPr b="1"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3" name="Google Shape;263;p39"/>
          <p:cNvSpPr/>
          <p:nvPr/>
        </p:nvSpPr>
        <p:spPr>
          <a:xfrm>
            <a:off x="8734986" y="2145150"/>
            <a:ext cx="3201000" cy="551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E6812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Socio/Cultural</a:t>
            </a:r>
            <a:endParaRPr b="1"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64" name="Google Shape;264;p39"/>
          <p:cNvCxnSpPr>
            <a:stCxn id="261" idx="2"/>
            <a:endCxn id="265" idx="0"/>
          </p:cNvCxnSpPr>
          <p:nvPr/>
        </p:nvCxnSpPr>
        <p:spPr>
          <a:xfrm flipH="1">
            <a:off x="1806625" y="2696550"/>
            <a:ext cx="129000" cy="693600"/>
          </a:xfrm>
          <a:prstGeom prst="straightConnector1">
            <a:avLst/>
          </a:prstGeom>
          <a:noFill/>
          <a:ln cap="flat" cmpd="sng" w="9525">
            <a:solidFill>
              <a:srgbClr val="E68128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6" name="Google Shape;266;p39"/>
          <p:cNvCxnSpPr>
            <a:stCxn id="263" idx="2"/>
            <a:endCxn id="267" idx="0"/>
          </p:cNvCxnSpPr>
          <p:nvPr/>
        </p:nvCxnSpPr>
        <p:spPr>
          <a:xfrm>
            <a:off x="10335486" y="2696550"/>
            <a:ext cx="0" cy="710400"/>
          </a:xfrm>
          <a:prstGeom prst="straightConnector1">
            <a:avLst/>
          </a:prstGeom>
          <a:noFill/>
          <a:ln cap="flat" cmpd="sng" w="9525">
            <a:solidFill>
              <a:srgbClr val="E68128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8" name="Google Shape;268;p39"/>
          <p:cNvCxnSpPr>
            <a:stCxn id="262" idx="2"/>
            <a:endCxn id="269" idx="0"/>
          </p:cNvCxnSpPr>
          <p:nvPr/>
        </p:nvCxnSpPr>
        <p:spPr>
          <a:xfrm flipH="1">
            <a:off x="6085118" y="2696550"/>
            <a:ext cx="300" cy="710400"/>
          </a:xfrm>
          <a:prstGeom prst="straightConnector1">
            <a:avLst/>
          </a:prstGeom>
          <a:noFill/>
          <a:ln cap="flat" cmpd="sng" w="9525">
            <a:solidFill>
              <a:srgbClr val="E68128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0" name="Google Shape;270;p39"/>
          <p:cNvCxnSpPr>
            <a:stCxn id="260" idx="2"/>
            <a:endCxn id="262" idx="0"/>
          </p:cNvCxnSpPr>
          <p:nvPr/>
        </p:nvCxnSpPr>
        <p:spPr>
          <a:xfrm>
            <a:off x="6085371" y="1700675"/>
            <a:ext cx="0" cy="444600"/>
          </a:xfrm>
          <a:prstGeom prst="straightConnector1">
            <a:avLst/>
          </a:prstGeom>
          <a:noFill/>
          <a:ln cap="flat" cmpd="sng" w="9525">
            <a:solidFill>
              <a:srgbClr val="E68128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5" name="Google Shape;265;p39"/>
          <p:cNvSpPr/>
          <p:nvPr/>
        </p:nvSpPr>
        <p:spPr>
          <a:xfrm>
            <a:off x="206125" y="3390276"/>
            <a:ext cx="3201000" cy="1349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E6812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Contenidos académicos y técnicos</a:t>
            </a:r>
            <a:endParaRPr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9" name="Google Shape;269;p39"/>
          <p:cNvSpPr/>
          <p:nvPr/>
        </p:nvSpPr>
        <p:spPr>
          <a:xfrm>
            <a:off x="4129271" y="3406876"/>
            <a:ext cx="3911700" cy="1879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E6812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Contenidos Productos de Investigación</a:t>
            </a:r>
            <a:endParaRPr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p39"/>
          <p:cNvSpPr/>
          <p:nvPr/>
        </p:nvSpPr>
        <p:spPr>
          <a:xfrm>
            <a:off x="8734986" y="3406876"/>
            <a:ext cx="3201000" cy="1256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E6812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Contenidos Generales</a:t>
            </a:r>
            <a:endParaRPr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71" name="Google Shape;271;p39"/>
          <p:cNvCxnSpPr>
            <a:stCxn id="260" idx="1"/>
            <a:endCxn id="261" idx="0"/>
          </p:cNvCxnSpPr>
          <p:nvPr/>
        </p:nvCxnSpPr>
        <p:spPr>
          <a:xfrm flipH="1">
            <a:off x="1935771" y="1458875"/>
            <a:ext cx="1932000" cy="686400"/>
          </a:xfrm>
          <a:prstGeom prst="bentConnector2">
            <a:avLst/>
          </a:prstGeom>
          <a:noFill/>
          <a:ln cap="flat" cmpd="sng" w="9525">
            <a:solidFill>
              <a:srgbClr val="E68128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2" name="Google Shape;272;p39"/>
          <p:cNvCxnSpPr>
            <a:stCxn id="260" idx="3"/>
            <a:endCxn id="263" idx="0"/>
          </p:cNvCxnSpPr>
          <p:nvPr/>
        </p:nvCxnSpPr>
        <p:spPr>
          <a:xfrm>
            <a:off x="8302971" y="1458875"/>
            <a:ext cx="2032500" cy="686400"/>
          </a:xfrm>
          <a:prstGeom prst="bentConnector2">
            <a:avLst/>
          </a:prstGeom>
          <a:noFill/>
          <a:ln cap="flat" cmpd="sng" w="9525">
            <a:solidFill>
              <a:srgbClr val="E68128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73" name="Google Shape;27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8875"/>
            <a:ext cx="12192000" cy="13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8875"/>
            <a:ext cx="12192000" cy="13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0"/>
          <p:cNvPicPr preferRelativeResize="0"/>
          <p:nvPr/>
        </p:nvPicPr>
        <p:blipFill rotWithShape="1">
          <a:blip r:embed="rId3">
            <a:alphaModFix/>
          </a:blip>
          <a:srcRect b="0" l="10936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0"/>
          <p:cNvSpPr txBox="1"/>
          <p:nvPr/>
        </p:nvSpPr>
        <p:spPr>
          <a:xfrm>
            <a:off x="82625" y="0"/>
            <a:ext cx="121095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8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Repositorios Institucionales</a:t>
            </a:r>
            <a:endParaRPr b="1" sz="3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1" name="Google Shape;281;p40"/>
          <p:cNvSpPr/>
          <p:nvPr/>
        </p:nvSpPr>
        <p:spPr>
          <a:xfrm>
            <a:off x="959875" y="680025"/>
            <a:ext cx="11232300" cy="3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sz="2800">
                <a:solidFill>
                  <a:schemeClr val="dk1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Una </a:t>
            </a:r>
            <a:r>
              <a:rPr b="1" lang="es-CO" sz="2800">
                <a:solidFill>
                  <a:schemeClr val="dk1"/>
                </a:solidFill>
                <a:highlight>
                  <a:srgbClr val="F08B54"/>
                </a:highlight>
                <a:latin typeface="Verdana"/>
                <a:ea typeface="Verdana"/>
                <a:cs typeface="Verdana"/>
                <a:sym typeface="Verdana"/>
              </a:rPr>
              <a:t>área</a:t>
            </a:r>
            <a:r>
              <a:rPr lang="es-CO" sz="2800">
                <a:solidFill>
                  <a:schemeClr val="dk1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b="1" lang="es-CO" sz="2800">
                <a:solidFill>
                  <a:schemeClr val="dk1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organización </a:t>
            </a:r>
            <a:r>
              <a:rPr b="1" lang="es-CO" sz="3700">
                <a:solidFill>
                  <a:srgbClr val="FFFF00"/>
                </a:solidFill>
                <a:highlight>
                  <a:srgbClr val="660000"/>
                </a:highlight>
                <a:latin typeface="Verdana"/>
                <a:ea typeface="Verdana"/>
                <a:cs typeface="Verdana"/>
                <a:sym typeface="Verdana"/>
              </a:rPr>
              <a:t>interoperable</a:t>
            </a:r>
            <a:r>
              <a:rPr b="1" lang="es-CO" sz="2800">
                <a:solidFill>
                  <a:schemeClr val="dk1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(transversal) (Interna/ Externa)</a:t>
            </a:r>
            <a:r>
              <a:rPr lang="es-CO" sz="2800">
                <a:solidFill>
                  <a:schemeClr val="dk1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 que procura la </a:t>
            </a:r>
            <a:r>
              <a:rPr b="1" lang="es-CO" sz="2800">
                <a:solidFill>
                  <a:schemeClr val="accent6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selección, evaluación, organización, clasificación, registro y sistematización</a:t>
            </a:r>
            <a:r>
              <a:rPr lang="es-CO" sz="2800">
                <a:solidFill>
                  <a:schemeClr val="dk1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b="1" lang="es-CO" sz="4100">
                <a:solidFill>
                  <a:schemeClr val="dk1"/>
                </a:solidFill>
                <a:highlight>
                  <a:srgbClr val="FF0000"/>
                </a:highlight>
                <a:latin typeface="Verdana"/>
                <a:ea typeface="Verdana"/>
                <a:cs typeface="Verdana"/>
                <a:sym typeface="Verdana"/>
              </a:rPr>
              <a:t>recursos propios </a:t>
            </a:r>
            <a:r>
              <a:rPr b="1" lang="es-CO" sz="4100">
                <a:solidFill>
                  <a:schemeClr val="dk1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de información</a:t>
            </a:r>
            <a:r>
              <a:rPr lang="es-CO" sz="2800">
                <a:solidFill>
                  <a:schemeClr val="dk1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s-CO" sz="4100">
                <a:solidFill>
                  <a:schemeClr val="dk1"/>
                </a:solidFill>
                <a:highlight>
                  <a:srgbClr val="FF0000"/>
                </a:highlight>
                <a:latin typeface="Verdana"/>
                <a:ea typeface="Verdana"/>
                <a:cs typeface="Verdana"/>
                <a:sym typeface="Verdana"/>
              </a:rPr>
              <a:t>(rec. </a:t>
            </a:r>
            <a:r>
              <a:rPr b="1" lang="es-CO" sz="4100">
                <a:solidFill>
                  <a:schemeClr val="dk1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internos</a:t>
            </a:r>
            <a:r>
              <a:rPr b="1" lang="es-CO" sz="4100">
                <a:solidFill>
                  <a:schemeClr val="dk1"/>
                </a:solidFill>
                <a:highlight>
                  <a:srgbClr val="FF0000"/>
                </a:highlight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es-CO" sz="2800">
                <a:solidFill>
                  <a:schemeClr val="dk1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 en </a:t>
            </a:r>
            <a:r>
              <a:rPr b="1" lang="es-CO" sz="2800">
                <a:solidFill>
                  <a:schemeClr val="dk1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formato </a:t>
            </a:r>
            <a:r>
              <a:rPr b="1" lang="es-CO" sz="2800">
                <a:solidFill>
                  <a:schemeClr val="dk1"/>
                </a:solidFill>
                <a:highlight>
                  <a:srgbClr val="FF00FF"/>
                </a:highlight>
                <a:latin typeface="Verdana"/>
                <a:ea typeface="Verdana"/>
                <a:cs typeface="Verdana"/>
                <a:sym typeface="Verdana"/>
              </a:rPr>
              <a:t>digital</a:t>
            </a:r>
            <a:r>
              <a:rPr lang="es-CO" sz="2800">
                <a:solidFill>
                  <a:schemeClr val="dk1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, establecido sobre unas </a:t>
            </a:r>
            <a:r>
              <a:rPr b="1" lang="es-CO" sz="2800">
                <a:solidFill>
                  <a:srgbClr val="6AA84F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directrices claramente predefinidas</a:t>
            </a:r>
            <a:r>
              <a:rPr lang="es-CO" sz="2800">
                <a:solidFill>
                  <a:schemeClr val="dk1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, que permitan asegurar su persistencia en el tiempo </a:t>
            </a:r>
            <a:r>
              <a:rPr b="1" lang="es-CO" sz="2800">
                <a:solidFill>
                  <a:srgbClr val="0563C1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(preservación digital), el acceso y uso</a:t>
            </a:r>
            <a:r>
              <a:rPr lang="es-CO" sz="2800">
                <a:solidFill>
                  <a:srgbClr val="0563C1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2800">
              <a:solidFill>
                <a:srgbClr val="0563C1"/>
              </a:solidFill>
              <a:highlight>
                <a:srgbClr val="EFEF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EFEF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2" name="Google Shape;282;p40"/>
          <p:cNvPicPr preferRelativeResize="0"/>
          <p:nvPr/>
        </p:nvPicPr>
        <p:blipFill rotWithShape="1">
          <a:blip r:embed="rId4">
            <a:alphaModFix/>
          </a:blip>
          <a:srcRect b="0" l="46771" r="0" t="0"/>
          <a:stretch/>
        </p:blipFill>
        <p:spPr>
          <a:xfrm>
            <a:off x="9232400" y="4586350"/>
            <a:ext cx="2959600" cy="22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1"/>
          <p:cNvPicPr preferRelativeResize="0"/>
          <p:nvPr/>
        </p:nvPicPr>
        <p:blipFill rotWithShape="1">
          <a:blip r:embed="rId3">
            <a:alphaModFix/>
          </a:blip>
          <a:srcRect b="21085" l="0" r="0" t="0"/>
          <a:stretch/>
        </p:blipFill>
        <p:spPr>
          <a:xfrm>
            <a:off x="0" y="1281300"/>
            <a:ext cx="7847574" cy="55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1"/>
          <p:cNvSpPr txBox="1"/>
          <p:nvPr/>
        </p:nvSpPr>
        <p:spPr>
          <a:xfrm>
            <a:off x="-48425" y="83127"/>
            <a:ext cx="12192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Repositorios en DSPACE :  De  6.X  →  7.X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9" name="Google Shape;28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4075" y="1099100"/>
            <a:ext cx="6049500" cy="336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900" y="1099100"/>
            <a:ext cx="2432475" cy="120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1"/>
          <p:cNvSpPr txBox="1"/>
          <p:nvPr/>
        </p:nvSpPr>
        <p:spPr>
          <a:xfrm>
            <a:off x="8589825" y="2230600"/>
            <a:ext cx="35538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600" u="sng">
                <a:solidFill>
                  <a:schemeClr val="hlink"/>
                </a:solidFill>
                <a:hlinkClick r:id="rId6"/>
              </a:rPr>
              <a:t>https://dspace.lyrasis.org/</a:t>
            </a:r>
            <a:r>
              <a:rPr b="1" lang="es-CO" sz="4600">
                <a:solidFill>
                  <a:srgbClr val="FF0000"/>
                </a:solidFill>
              </a:rPr>
              <a:t> </a:t>
            </a:r>
            <a:endParaRPr b="1" sz="4600">
              <a:solidFill>
                <a:srgbClr val="FF0000"/>
              </a:solidFill>
            </a:endParaRPr>
          </a:p>
        </p:txBody>
      </p:sp>
      <p:pic>
        <p:nvPicPr>
          <p:cNvPr id="292" name="Google Shape;292;p41"/>
          <p:cNvPicPr preferRelativeResize="0"/>
          <p:nvPr/>
        </p:nvPicPr>
        <p:blipFill rotWithShape="1">
          <a:blip r:embed="rId7">
            <a:alphaModFix/>
          </a:blip>
          <a:srcRect b="31539" l="0" r="0" t="0"/>
          <a:stretch/>
        </p:blipFill>
        <p:spPr>
          <a:xfrm>
            <a:off x="8693625" y="2093128"/>
            <a:ext cx="3553800" cy="46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 txBox="1"/>
          <p:nvPr>
            <p:ph type="title"/>
          </p:nvPr>
        </p:nvSpPr>
        <p:spPr>
          <a:xfrm>
            <a:off x="0" y="86600"/>
            <a:ext cx="12192000" cy="104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Transformación Digital en Repositorios Institucionales</a:t>
            </a:r>
            <a:endParaRPr b="1" sz="3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8" name="Google Shape;298;p42"/>
          <p:cNvSpPr/>
          <p:nvPr/>
        </p:nvSpPr>
        <p:spPr>
          <a:xfrm>
            <a:off x="112975" y="1243350"/>
            <a:ext cx="4481100" cy="49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2500">
                <a:latin typeface="Verdana"/>
                <a:ea typeface="Verdana"/>
                <a:cs typeface="Verdana"/>
                <a:sym typeface="Verdana"/>
              </a:rPr>
              <a:t>Adopción de nuevas tecnologías digitales para:</a:t>
            </a:r>
            <a:endParaRPr sz="2500">
              <a:latin typeface="Verdana"/>
              <a:ea typeface="Verdana"/>
              <a:cs typeface="Verdana"/>
              <a:sym typeface="Verdana"/>
            </a:endParaRPr>
          </a:p>
          <a:p>
            <a:pPr indent="-387350" lvl="0" marL="457200" marR="0" rtl="0" algn="just">
              <a:spcBef>
                <a:spcPts val="0"/>
              </a:spcBef>
              <a:spcAft>
                <a:spcPts val="0"/>
              </a:spcAft>
              <a:buSzPts val="2500"/>
              <a:buFont typeface="Verdana"/>
              <a:buChar char="●"/>
            </a:pPr>
            <a:r>
              <a:rPr b="1" lang="es-CO" sz="25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Masificar </a:t>
            </a:r>
            <a:r>
              <a:rPr b="1" i="1" lang="es-CO" sz="2500">
                <a:latin typeface="Verdana"/>
                <a:ea typeface="Verdana"/>
                <a:cs typeface="Verdana"/>
                <a:sym typeface="Verdana"/>
              </a:rPr>
              <a:t>uso, accesos, e impacto de los contenidos digitales</a:t>
            </a:r>
            <a:r>
              <a:rPr lang="es-CO" sz="2500">
                <a:latin typeface="Verdana"/>
                <a:ea typeface="Verdana"/>
                <a:cs typeface="Verdana"/>
                <a:sym typeface="Verdana"/>
              </a:rPr>
              <a:t>, enfocado en </a:t>
            </a:r>
            <a:r>
              <a:rPr b="1" lang="es-CO" sz="2500">
                <a:latin typeface="Verdana"/>
                <a:ea typeface="Verdana"/>
                <a:cs typeface="Verdana"/>
                <a:sym typeface="Verdana"/>
              </a:rPr>
              <a:t>fortalecer </a:t>
            </a:r>
            <a:r>
              <a:rPr lang="es-CO" sz="2500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s-CO" sz="25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experiencia de los usuarios</a:t>
            </a:r>
            <a:r>
              <a:rPr lang="es-CO" sz="2500">
                <a:latin typeface="Verdana"/>
                <a:ea typeface="Verdana"/>
                <a:cs typeface="Verdana"/>
                <a:sym typeface="Verdana"/>
              </a:rPr>
              <a:t> a través de la innovación en el </a:t>
            </a:r>
            <a:r>
              <a:rPr b="1" lang="es-CO" sz="2500">
                <a:latin typeface="Verdana"/>
                <a:ea typeface="Verdana"/>
                <a:cs typeface="Verdana"/>
                <a:sym typeface="Verdana"/>
              </a:rPr>
              <a:t>“modelo de negocio”</a:t>
            </a:r>
            <a:r>
              <a:rPr lang="es-CO" sz="2500">
                <a:latin typeface="Verdana"/>
                <a:ea typeface="Verdana"/>
                <a:cs typeface="Verdana"/>
                <a:sym typeface="Verdana"/>
              </a:rPr>
              <a:t> y la “</a:t>
            </a:r>
            <a:r>
              <a:rPr b="1" lang="es-CO" sz="2500">
                <a:latin typeface="Verdana"/>
                <a:ea typeface="Verdana"/>
                <a:cs typeface="Verdana"/>
                <a:sym typeface="Verdana"/>
              </a:rPr>
              <a:t>gestión del cambio”</a:t>
            </a:r>
            <a:r>
              <a:rPr lang="es-CO" sz="2500">
                <a:latin typeface="Verdana"/>
                <a:ea typeface="Verdana"/>
                <a:cs typeface="Verdana"/>
                <a:sym typeface="Verdana"/>
              </a:rPr>
              <a:t> de la cultura organizacional</a:t>
            </a:r>
            <a:endParaRPr sz="25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9" name="Google Shape;29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975" y="1136000"/>
            <a:ext cx="7412500" cy="56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 txBox="1"/>
          <p:nvPr>
            <p:ph type="title"/>
          </p:nvPr>
        </p:nvSpPr>
        <p:spPr>
          <a:xfrm>
            <a:off x="0" y="86600"/>
            <a:ext cx="12192000" cy="104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¿Qué es la Ciencia Abierta?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800" u="sng">
                <a:solidFill>
                  <a:schemeClr val="hlink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https://unesdoc.unesco.org/ark:/48223/pf0000378841_spa</a:t>
            </a:r>
            <a:r>
              <a:rPr lang="es-CO" sz="1800"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sz="2700"/>
          </a:p>
        </p:txBody>
      </p:sp>
      <p:sp>
        <p:nvSpPr>
          <p:cNvPr id="305" name="Google Shape;305;p43"/>
          <p:cNvSpPr/>
          <p:nvPr/>
        </p:nvSpPr>
        <p:spPr>
          <a:xfrm>
            <a:off x="112975" y="1243350"/>
            <a:ext cx="8116500" cy="49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2500">
                <a:latin typeface="Verdana"/>
                <a:ea typeface="Verdana"/>
                <a:cs typeface="Verdana"/>
                <a:sym typeface="Verdana"/>
              </a:rPr>
              <a:t>“La </a:t>
            </a:r>
            <a:r>
              <a:rPr b="1" lang="es-CO" sz="2500">
                <a:latin typeface="Verdana"/>
                <a:ea typeface="Verdana"/>
                <a:cs typeface="Verdana"/>
                <a:sym typeface="Verdana"/>
              </a:rPr>
              <a:t>Ciencia Abierta es </a:t>
            </a:r>
            <a:r>
              <a:rPr b="1" lang="es-CO" sz="25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constructo inclusivo</a:t>
            </a:r>
            <a:r>
              <a:rPr b="1" lang="es-CO" sz="2500">
                <a:latin typeface="Verdana"/>
                <a:ea typeface="Verdana"/>
                <a:cs typeface="Verdana"/>
                <a:sym typeface="Verdana"/>
              </a:rPr>
              <a:t> que combina diversos movimientos y prácticas con el fin de que los </a:t>
            </a:r>
            <a:r>
              <a:rPr b="1" lang="es-CO" sz="2500">
                <a:solidFill>
                  <a:srgbClr val="1B94BF"/>
                </a:solidFill>
                <a:latin typeface="Verdana"/>
                <a:ea typeface="Verdana"/>
                <a:cs typeface="Verdana"/>
                <a:sym typeface="Verdana"/>
              </a:rPr>
              <a:t>conocimientos científicos multilingües</a:t>
            </a:r>
            <a:r>
              <a:rPr b="1" lang="es-CO" sz="2500">
                <a:latin typeface="Verdana"/>
                <a:ea typeface="Verdana"/>
                <a:cs typeface="Verdana"/>
                <a:sym typeface="Verdana"/>
              </a:rPr>
              <a:t> estén </a:t>
            </a:r>
            <a:r>
              <a:rPr b="1" lang="es-CO" sz="2500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abiertamente disponibles y sean accesibles para todos</a:t>
            </a:r>
            <a:r>
              <a:rPr b="1" lang="es-CO" sz="2500">
                <a:latin typeface="Verdana"/>
                <a:ea typeface="Verdana"/>
                <a:cs typeface="Verdana"/>
                <a:sym typeface="Verdana"/>
              </a:rPr>
              <a:t>, así como reutilizables por todos, se incrementen las colaboraciones científicas y el intercambio de información en beneficio de la ciencia y la sociedad, y se </a:t>
            </a:r>
            <a:r>
              <a:rPr b="1" lang="es-CO" sz="2500"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abran los procesos de creación, evaluación y comunicación de los conocimientos científicos a los agentes sociales más allá de la comunidad científica tradicional</a:t>
            </a:r>
            <a:r>
              <a:rPr b="1" lang="es-CO" sz="2500">
                <a:latin typeface="Verdana"/>
                <a:ea typeface="Verdana"/>
                <a:cs typeface="Verdana"/>
                <a:sym typeface="Verdana"/>
              </a:rPr>
              <a:t>”</a:t>
            </a:r>
            <a:endParaRPr sz="25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6" name="Google Shape;306;p43"/>
          <p:cNvSpPr txBox="1"/>
          <p:nvPr/>
        </p:nvSpPr>
        <p:spPr>
          <a:xfrm>
            <a:off x="0" y="6337300"/>
            <a:ext cx="1219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>
                <a:solidFill>
                  <a:srgbClr val="2E2E2E"/>
                </a:solidFill>
                <a:highlight>
                  <a:srgbClr val="FFFFFF"/>
                </a:highlight>
              </a:rPr>
              <a:t> 23 de noviembre 2021, en la Asamblea General de </a:t>
            </a:r>
            <a:r>
              <a:rPr lang="es-CO" sz="1100">
                <a:solidFill>
                  <a:srgbClr val="2E2E2E"/>
                </a:solidFill>
              </a:rPr>
              <a:t>UNESCO</a:t>
            </a:r>
            <a:r>
              <a:rPr lang="es-CO" sz="1100">
                <a:solidFill>
                  <a:srgbClr val="2E2E2E"/>
                </a:solidFill>
                <a:highlight>
                  <a:srgbClr val="FFFFFF"/>
                </a:highlight>
              </a:rPr>
              <a:t>, los representantes de los gobiernos aprobaron</a:t>
            </a:r>
            <a:endParaRPr sz="1100"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>
                <a:solidFill>
                  <a:srgbClr val="2E2E2E"/>
                </a:solidFill>
                <a:highlight>
                  <a:srgbClr val="FFFFFF"/>
                </a:highlight>
              </a:rPr>
              <a:t>la Recomendación de </a:t>
            </a:r>
            <a:r>
              <a:rPr lang="es-CO" sz="1100">
                <a:solidFill>
                  <a:srgbClr val="2E2E2E"/>
                </a:solidFill>
              </a:rPr>
              <a:t>UNESCO</a:t>
            </a:r>
            <a:r>
              <a:rPr lang="es-CO" sz="1100">
                <a:solidFill>
                  <a:srgbClr val="2E2E2E"/>
                </a:solidFill>
                <a:highlight>
                  <a:srgbClr val="FFFFFF"/>
                </a:highlight>
              </a:rPr>
              <a:t> sobre </a:t>
            </a:r>
            <a:r>
              <a:rPr lang="es-CO" sz="1100">
                <a:solidFill>
                  <a:srgbClr val="2E2E2E"/>
                </a:solidFill>
              </a:rPr>
              <a:t>Ciencia</a:t>
            </a:r>
            <a:r>
              <a:rPr lang="es-CO" sz="1100">
                <a:solidFill>
                  <a:srgbClr val="2E2E2E"/>
                </a:solidFill>
                <a:highlight>
                  <a:srgbClr val="FFFFFF"/>
                </a:highlight>
              </a:rPr>
              <a:t> </a:t>
            </a:r>
            <a:r>
              <a:rPr lang="es-CO" sz="1100">
                <a:solidFill>
                  <a:srgbClr val="2E2E2E"/>
                </a:solidFill>
              </a:rPr>
              <a:t>Abierta </a:t>
            </a:r>
            <a:r>
              <a:rPr lang="es-CO" sz="1100">
                <a:solidFill>
                  <a:srgbClr val="2E2E2E"/>
                </a:solidFill>
                <a:highlight>
                  <a:srgbClr val="FFFFFF"/>
                </a:highlight>
              </a:rPr>
              <a:t>&lt;</a:t>
            </a:r>
            <a:r>
              <a:rPr lang="es-CO" sz="11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https://unesdoc.unesco.org/ark:/48223/pf0000378841_spa</a:t>
            </a:r>
            <a:r>
              <a:rPr lang="es-CO" sz="1100">
                <a:solidFill>
                  <a:srgbClr val="2E2E2E"/>
                </a:solidFill>
                <a:highlight>
                  <a:srgbClr val="FFFFFF"/>
                </a:highlight>
              </a:rPr>
              <a:t>&gt;</a:t>
            </a:r>
            <a:endParaRPr/>
          </a:p>
        </p:txBody>
      </p:sp>
      <p:pic>
        <p:nvPicPr>
          <p:cNvPr id="307" name="Google Shape;30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5975" y="1298775"/>
            <a:ext cx="3616025" cy="53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4"/>
          <p:cNvPicPr preferRelativeResize="0"/>
          <p:nvPr/>
        </p:nvPicPr>
        <p:blipFill rotWithShape="1">
          <a:blip r:embed="rId3">
            <a:alphaModFix/>
          </a:blip>
          <a:srcRect b="9896" l="0" r="0" t="6658"/>
          <a:stretch/>
        </p:blipFill>
        <p:spPr>
          <a:xfrm>
            <a:off x="290950" y="1205350"/>
            <a:ext cx="11679374" cy="550392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4"/>
          <p:cNvSpPr txBox="1"/>
          <p:nvPr/>
        </p:nvSpPr>
        <p:spPr>
          <a:xfrm>
            <a:off x="0" y="6560550"/>
            <a:ext cx="1219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u="sng">
                <a:solidFill>
                  <a:schemeClr val="hlink"/>
                </a:solidFill>
                <a:hlinkClick r:id="rId4"/>
              </a:rPr>
              <a:t>https://ri.conicet.gov.ar/wp/ciencia-abierta-una-cuestion-fundamental-de-derechos-humanos/</a:t>
            </a:r>
            <a:r>
              <a:rPr lang="es-CO"/>
              <a:t> </a:t>
            </a:r>
            <a:endParaRPr/>
          </a:p>
        </p:txBody>
      </p:sp>
      <p:sp>
        <p:nvSpPr>
          <p:cNvPr id="314" name="Google Shape;314;p44"/>
          <p:cNvSpPr txBox="1"/>
          <p:nvPr>
            <p:ph type="title"/>
          </p:nvPr>
        </p:nvSpPr>
        <p:spPr>
          <a:xfrm>
            <a:off x="0" y="0"/>
            <a:ext cx="12192000" cy="1149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Pilares </a:t>
            </a:r>
            <a:r>
              <a:rPr b="1" lang="es-CO" sz="3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de la Ciencia Abierta y Repositorios Institucionales</a:t>
            </a:r>
            <a:endParaRPr b="1" sz="38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/>
          <p:cNvSpPr txBox="1"/>
          <p:nvPr>
            <p:ph type="ctrTitle"/>
          </p:nvPr>
        </p:nvSpPr>
        <p:spPr>
          <a:xfrm>
            <a:off x="0" y="125"/>
            <a:ext cx="5407500" cy="5998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Transformación Digital de los Repositorios Institucionales :</a:t>
            </a:r>
            <a:endParaRPr b="1" sz="4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¡Ideas para tener en cuenta!</a:t>
            </a:r>
            <a:endParaRPr b="1" sz="4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1" name="Google Shape;32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150" y="0"/>
            <a:ext cx="6694851" cy="661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5"/>
          <p:cNvSpPr txBox="1"/>
          <p:nvPr/>
        </p:nvSpPr>
        <p:spPr>
          <a:xfrm>
            <a:off x="4583950" y="6314834"/>
            <a:ext cx="760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Representación gráfica de lo que consiste la transformación digital. </a:t>
            </a:r>
            <a:r>
              <a:rPr b="1" lang="es-CO" sz="10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Fuente:</a:t>
            </a:r>
            <a:r>
              <a:rPr lang="es-CO" sz="10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lang="es-CO" sz="1050">
                <a:solidFill>
                  <a:srgbClr val="0C2647"/>
                </a:solidFill>
                <a:highlight>
                  <a:srgbClr val="FFFFFF"/>
                </a:highlight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Sigmma</a:t>
            </a:r>
            <a:r>
              <a:rPr lang="es-CO"/>
              <a:t>. </a:t>
            </a:r>
            <a:r>
              <a:rPr lang="es-CO" u="sng">
                <a:solidFill>
                  <a:schemeClr val="hlink"/>
                </a:solidFill>
                <a:hlinkClick r:id="rId5"/>
              </a:rPr>
              <a:t>https://revistaecys.github.io/17Edicion/articulo02.html</a:t>
            </a:r>
            <a:r>
              <a:rPr lang="es-CO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