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266" r:id="rId20"/>
    <p:sldId id="277" r:id="rId21"/>
    <p:sldId id="278" r:id="rId22"/>
    <p:sldId id="268" r:id="rId23"/>
    <p:sldId id="269" r:id="rId24"/>
    <p:sldId id="270" r:id="rId25"/>
    <p:sldId id="272" r:id="rId26"/>
    <p:sldId id="273" r:id="rId27"/>
    <p:sldId id="274" r:id="rId28"/>
    <p:sldId id="275" r:id="rId29"/>
    <p:sldId id="276" r:id="rId30"/>
    <p:sldId id="279" r:id="rId31"/>
    <p:sldId id="257" r:id="rId3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E42"/>
    <a:srgbClr val="D21318"/>
    <a:srgbClr val="A8130E"/>
    <a:srgbClr val="F46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63362-AB1B-4989-9041-367A7BD7BBB6}" v="31" dt="2022-11-02T22:19:22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4627" autoAdjust="0"/>
  </p:normalViewPr>
  <p:slideViewPr>
    <p:cSldViewPr snapToGrid="0">
      <p:cViewPr varScale="1">
        <p:scale>
          <a:sx n="77" d="100"/>
          <a:sy n="77" d="100"/>
        </p:scale>
        <p:origin x="6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D7FF9-7D40-448A-84BE-8AAADE149423}" type="datetimeFigureOut">
              <a:rPr lang="es-PE" smtClean="0"/>
              <a:t>10/11/2022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F31A4-7B91-4FC0-82D6-91C46CCF2A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971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7858-F699-46F5-A5B2-87D36401EB13}" type="datetimeFigureOut">
              <a:rPr lang="es-CO" smtClean="0"/>
              <a:t>10/11/2022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24067-E056-4578-A17D-65083AB188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171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24067-E056-4578-A17D-65083AB188A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338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Hacer énfasis en la evolución del concepto de biblioteca en términos de innovación.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Lo de la visión hacia el pasado, se deben preparar para asumir esos roles que uno espera de ella.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24067-E056-4578-A17D-65083AB188A6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885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>
                <a:solidFill>
                  <a:srgbClr val="FF0000"/>
                </a:solidFill>
              </a:rPr>
              <a:t>Las estrategias que una unidad de información diseña para poner al usuario en contacto con la información. </a:t>
            </a:r>
          </a:p>
          <a:p>
            <a:r>
              <a:rPr lang="es-CO" dirty="0">
                <a:solidFill>
                  <a:srgbClr val="FF0000"/>
                </a:solidFill>
              </a:rPr>
              <a:t>Estos son algunos elementos que considero se deben tener en cuenta. </a:t>
            </a:r>
          </a:p>
          <a:p>
            <a:r>
              <a:rPr lang="es-CO" dirty="0">
                <a:solidFill>
                  <a:srgbClr val="FF0000"/>
                </a:solidFill>
              </a:rPr>
              <a:t>La biblioteca debe repensarse sobre su articulación con el área de investigación.</a:t>
            </a:r>
            <a:endParaRPr lang="es-CO" dirty="0"/>
          </a:p>
          <a:p>
            <a:endParaRPr lang="es-CO" dirty="0"/>
          </a:p>
          <a:p>
            <a:r>
              <a:rPr lang="es-CO" dirty="0"/>
              <a:t>Aclarar las viñetas </a:t>
            </a:r>
            <a:r>
              <a:rPr lang="es-CO" b="1" dirty="0"/>
              <a:t>como elementos que se deben tener en cuenta </a:t>
            </a:r>
            <a:r>
              <a:rPr lang="es-CO" dirty="0"/>
              <a:t>a la hora de diseñar un servicio. </a:t>
            </a:r>
          </a:p>
          <a:p>
            <a:r>
              <a:rPr lang="es-CO" dirty="0"/>
              <a:t>Los servicios de una biblioteca deben estar alineados con 7 aspectos.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24067-E056-4578-A17D-65083AB188A6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4230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El mensaje es que después de 35 años hemos aprendido que PUBLICIENCIA y las bibliotecas deben apoyar el proceso de investigación en 7 retos muy importantes y </a:t>
            </a:r>
            <a:r>
              <a:rPr lang="es-CO" dirty="0" err="1"/>
              <a:t>publiciencia</a:t>
            </a:r>
            <a:r>
              <a:rPr lang="es-CO" dirty="0"/>
              <a:t> ha creado COGNOS para ayudar a las universidades y que sumado al trabajo de las bibliotecas, potenciamos la investigación. Nuestra invitación es ha hablar de COGNOS para materializar esta iniciativa y ser el apoyo hombro a hombro con las bibliotecas y apoyar a las áreas de investigación.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24067-E056-4578-A17D-65083AB188A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3904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Y desde </a:t>
            </a:r>
            <a:r>
              <a:rPr lang="es-CO" dirty="0" err="1"/>
              <a:t>publiciencia</a:t>
            </a:r>
            <a:r>
              <a:rPr lang="es-CO" dirty="0"/>
              <a:t> hemos diseñado COGNOS como una herramienta.</a:t>
            </a:r>
          </a:p>
          <a:p>
            <a:r>
              <a:rPr lang="es-CO" dirty="0"/>
              <a:t>Alinear los servicios con los retos.</a:t>
            </a:r>
          </a:p>
          <a:p>
            <a:endParaRPr lang="es-CO" dirty="0"/>
          </a:p>
          <a:p>
            <a:r>
              <a:rPr lang="es-CO" dirty="0"/>
              <a:t>Mensaje Subliminal en cada diapositiva Biblioteca + Cognos = apoyo investigación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24067-E056-4578-A17D-65083AB188A6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6207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Como compro COGNOS, es una iniciativa de valor agregado para los clientes de </a:t>
            </a:r>
            <a:r>
              <a:rPr lang="es-CO" dirty="0" err="1"/>
              <a:t>publiciencia</a:t>
            </a:r>
            <a:r>
              <a:rPr lang="es-CO" dirty="0"/>
              <a:t> que se articula con un trabajo colaborativo entre bibliotecas y área de investigación. Hablo de las etapas, Cada entidad tiene sus necesidades de acuerdo a su madurez científica. Cada entidad tiene unas medidas y se deben hacer trajes a la medida de acuerdo a la madurez científica.</a:t>
            </a:r>
          </a:p>
          <a:p>
            <a:endParaRPr lang="es-CO" dirty="0"/>
          </a:p>
          <a:p>
            <a:r>
              <a:rPr lang="es-CO" dirty="0"/>
              <a:t>Voto de confianza con la Universidad Continental y otras entidades en Latinoamérica.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24067-E056-4578-A17D-65083AB188A6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231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E321BA-597A-4E5A-AE56-77D2A58B7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16" b="874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C127481-F941-445D-8DE2-29A3DFFF3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Marcador de tabla 6"/>
          <p:cNvSpPr txBox="1">
            <a:spLocks noGrp="1"/>
          </p:cNvSpPr>
          <p:nvPr>
            <p:ph type="tbl" idx="4294967295"/>
          </p:nvPr>
        </p:nvSpPr>
        <p:spPr>
          <a:xfrm>
            <a:off x="3636513" y="1534646"/>
            <a:ext cx="7967660" cy="4300084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tabla</a:t>
            </a:r>
            <a:endParaRPr lang="es-PE" dirty="0"/>
          </a:p>
        </p:txBody>
      </p:sp>
      <p:sp>
        <p:nvSpPr>
          <p:cNvPr id="3" name="Título 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185077" cy="1235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4" name="Rectángulo 1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Marcador de texto 10"/>
          <p:cNvSpPr txBox="1">
            <a:spLocks noGrp="1"/>
          </p:cNvSpPr>
          <p:nvPr>
            <p:ph type="body" idx="4294967295"/>
          </p:nvPr>
        </p:nvSpPr>
        <p:spPr>
          <a:xfrm>
            <a:off x="419096" y="1556418"/>
            <a:ext cx="3036886" cy="4278313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0161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Gris">
    <p:bg>
      <p:bgPr>
        <a:gradFill>
          <a:gsLst>
            <a:gs pos="0">
              <a:srgbClr val="FFFFFF"/>
            </a:gs>
            <a:gs pos="100000">
              <a:srgbClr val="FBFB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1F303E7-746D-4917-9132-9326E166C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562096"/>
            <a:ext cx="5010153" cy="4419596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657975" y="1562096"/>
            <a:ext cx="5010153" cy="4419596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249032" cy="126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6" name="Rectángulo 1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6022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zul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A937CC-E73E-472C-A1DD-3976802DC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581153"/>
            <a:ext cx="5010153" cy="4400549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476996" y="1581153"/>
            <a:ext cx="5010153" cy="4400549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068053" cy="12820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s-PE" sz="3200" dirty="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6" name="Rectángulo 11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8" name="Rectángulo 18">
            <a:extLst>
              <a:ext uri="{FF2B5EF4-FFF2-40B4-BE49-F238E27FC236}">
                <a16:creationId xmlns:a16="http://schemas.microsoft.com/office/drawing/2014/main" id="{0D1B0EB2-8E23-42F0-8A99-7E057ABF7FA0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790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06DE57-A050-434B-9A91-A7ABC01B1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Marcador de texto 5"/>
          <p:cNvSpPr txBox="1">
            <a:spLocks noGrp="1"/>
          </p:cNvSpPr>
          <p:nvPr>
            <p:ph type="body" idx="4294967295"/>
          </p:nvPr>
        </p:nvSpPr>
        <p:spPr>
          <a:xfrm>
            <a:off x="419096" y="1695453"/>
            <a:ext cx="11010904" cy="4400549"/>
          </a:xfrm>
          <a:prstGeom prst="rect">
            <a:avLst/>
          </a:prstGeom>
        </p:spPr>
        <p:txBody>
          <a:bodyPr/>
          <a:lstStyle>
            <a:lvl1pPr>
              <a:defRPr lang="es-ES" dirty="0"/>
            </a:lvl1pPr>
          </a:lstStyle>
          <a:p>
            <a:pPr lvl="0">
              <a:buClr>
                <a:srgbClr val="D21318"/>
              </a:buClr>
            </a:pPr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029524D-7FD3-414C-8133-65344E8B4D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068053" cy="12820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s-PE" sz="3200" dirty="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9" name="Rectángulo 18">
            <a:extLst>
              <a:ext uri="{FF2B5EF4-FFF2-40B4-BE49-F238E27FC236}">
                <a16:creationId xmlns:a16="http://schemas.microsoft.com/office/drawing/2014/main" id="{F74F6D47-CB7F-449E-A4FA-CEE388D69302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732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15B559-6BC7-4DDD-99B7-34D4F5B39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142" t="23566" r="12533" b="25435"/>
          <a:stretch/>
        </p:blipFill>
        <p:spPr>
          <a:xfrm>
            <a:off x="0" y="1828800"/>
            <a:ext cx="12200652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4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bjetivo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97DEC55-4A53-4096-BF03-0E508FF65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315700" cy="1130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3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11315700" cy="5047021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Rectángulo 5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258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80F9427-6D58-4E4E-8682-07FF50A61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Marcador de posición de imagen 6"/>
          <p:cNvSpPr txBox="1">
            <a:spLocks noGrp="1"/>
          </p:cNvSpPr>
          <p:nvPr>
            <p:ph type="pic" idx="4294967295"/>
          </p:nvPr>
        </p:nvSpPr>
        <p:spPr>
          <a:xfrm>
            <a:off x="114299" y="0"/>
            <a:ext cx="4800600" cy="6858000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4" name="Título 8"/>
          <p:cNvSpPr txBox="1">
            <a:spLocks noGrp="1"/>
          </p:cNvSpPr>
          <p:nvPr>
            <p:ph type="title"/>
          </p:nvPr>
        </p:nvSpPr>
        <p:spPr>
          <a:xfrm>
            <a:off x="5086349" y="300775"/>
            <a:ext cx="6743700" cy="12737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5" name="Marcador de texto 10"/>
          <p:cNvSpPr txBox="1">
            <a:spLocks noGrp="1"/>
          </p:cNvSpPr>
          <p:nvPr>
            <p:ph type="body" idx="4294967295"/>
          </p:nvPr>
        </p:nvSpPr>
        <p:spPr>
          <a:xfrm>
            <a:off x="5086349" y="1638303"/>
            <a:ext cx="6743700" cy="4552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7C825658-42F8-458B-B869-680CA5F1149E}"/>
              </a:ext>
            </a:extLst>
          </p:cNvPr>
          <p:cNvSpPr/>
          <p:nvPr userDrawn="1"/>
        </p:nvSpPr>
        <p:spPr>
          <a:xfrm>
            <a:off x="5086799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839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978BEDA-5796-4AB4-B8F3-F84EA3D7F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Marcador de posición de imagen 6"/>
          <p:cNvSpPr txBox="1">
            <a:spLocks noGrp="1"/>
          </p:cNvSpPr>
          <p:nvPr>
            <p:ph type="pic" idx="4294967295"/>
          </p:nvPr>
        </p:nvSpPr>
        <p:spPr>
          <a:xfrm>
            <a:off x="6362696" y="0"/>
            <a:ext cx="5829300" cy="6858000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4" name="Marcador de texto 2"/>
          <p:cNvSpPr txBox="1">
            <a:spLocks noGrp="1"/>
          </p:cNvSpPr>
          <p:nvPr>
            <p:ph type="body" idx="4294967295"/>
          </p:nvPr>
        </p:nvSpPr>
        <p:spPr>
          <a:xfrm>
            <a:off x="419096" y="1790700"/>
            <a:ext cx="5734046" cy="4571996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5734056" cy="149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9" name="Rectángulo 5">
            <a:extLst>
              <a:ext uri="{FF2B5EF4-FFF2-40B4-BE49-F238E27FC236}">
                <a16:creationId xmlns:a16="http://schemas.microsoft.com/office/drawing/2014/main" id="{2068368C-CFA4-44D4-B5D0-A7CEF76CD8E5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5737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95DE526-0007-4C70-8477-02C795403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Marcador de posición de imagen 6"/>
          <p:cNvSpPr txBox="1">
            <a:spLocks noGrp="1"/>
          </p:cNvSpPr>
          <p:nvPr>
            <p:ph type="pic" idx="4294967295"/>
          </p:nvPr>
        </p:nvSpPr>
        <p:spPr>
          <a:xfrm>
            <a:off x="0" y="4991096"/>
            <a:ext cx="12191996" cy="1866903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una imagen</a:t>
            </a:r>
            <a:endParaRPr lang="es-PE" dirty="0"/>
          </a:p>
        </p:txBody>
      </p:sp>
      <p:sp>
        <p:nvSpPr>
          <p:cNvPr id="3" name="Título 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410953" cy="10724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4" name="Rectángulo 9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Marcador de texto 2"/>
          <p:cNvSpPr txBox="1">
            <a:spLocks noGrp="1"/>
          </p:cNvSpPr>
          <p:nvPr>
            <p:ph type="body" idx="4294967295"/>
          </p:nvPr>
        </p:nvSpPr>
        <p:spPr>
          <a:xfrm>
            <a:off x="419096" y="1371600"/>
            <a:ext cx="5734046" cy="327659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21318"/>
              </a:buClr>
              <a:buFont typeface="Wingdings" panose="05000000000000000000" pitchFamily="2" charset="2"/>
              <a:buChar char="§"/>
              <a:defRPr/>
            </a:lvl1pPr>
            <a:lvl2pPr marL="742941" indent="-285750">
              <a:buClr>
                <a:srgbClr val="D21318"/>
              </a:buClr>
              <a:buFont typeface="Wingdings" panose="05000000000000000000" pitchFamily="2" charset="2"/>
              <a:buChar char="§"/>
              <a:defRPr/>
            </a:lvl2pPr>
            <a:lvl3pPr marL="1200132" indent="-285750">
              <a:buClr>
                <a:srgbClr val="D21318"/>
              </a:buClr>
              <a:buFont typeface="Wingdings" panose="05000000000000000000" pitchFamily="2" charset="2"/>
              <a:buChar char="§"/>
              <a:defRPr/>
            </a:lvl3pPr>
            <a:lvl4pPr marL="1657323" indent="-285750">
              <a:buClr>
                <a:srgbClr val="D21318"/>
              </a:buClr>
              <a:buFont typeface="Wingdings" panose="05000000000000000000" pitchFamily="2" charset="2"/>
              <a:buChar char="§"/>
              <a:defRPr/>
            </a:lvl4pPr>
            <a:lvl5pPr marL="2114505" indent="-285750">
              <a:buClr>
                <a:srgbClr val="D21318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6" name="Marcador de texto 4"/>
          <p:cNvSpPr txBox="1">
            <a:spLocks noGrp="1"/>
          </p:cNvSpPr>
          <p:nvPr>
            <p:ph type="body" idx="4294967295"/>
          </p:nvPr>
        </p:nvSpPr>
        <p:spPr>
          <a:xfrm>
            <a:off x="6324603" y="1371600"/>
            <a:ext cx="5505446" cy="3276596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  <a:lvl2pPr>
              <a:buClr>
                <a:srgbClr val="D21318"/>
              </a:buClr>
              <a:defRPr/>
            </a:lvl2pPr>
            <a:lvl3pPr>
              <a:buClr>
                <a:srgbClr val="D21318"/>
              </a:buClr>
              <a:defRPr/>
            </a:lvl3pPr>
            <a:lvl4pPr>
              <a:buClr>
                <a:srgbClr val="D21318"/>
              </a:buClr>
              <a:defRPr/>
            </a:lvl4pPr>
            <a:lvl5pPr>
              <a:buClr>
                <a:srgbClr val="D21318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7788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447C919-1F58-44EA-9C5D-6B9FF0558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4381503" cy="5047021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gráfico 16"/>
          <p:cNvSpPr txBox="1">
            <a:spLocks noGrp="1"/>
          </p:cNvSpPr>
          <p:nvPr>
            <p:ph type="chart" idx="4294967295"/>
          </p:nvPr>
        </p:nvSpPr>
        <p:spPr>
          <a:xfrm>
            <a:off x="4953003" y="1430341"/>
            <a:ext cx="6819896" cy="5046665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gráfico</a:t>
            </a:r>
            <a:endParaRPr lang="es-PE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0ADB18C-6EA4-4BB3-8CCA-BEB0A0BD0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8E6EF409-BC98-44A3-A1EA-429951D91EC4}"/>
              </a:ext>
            </a:extLst>
          </p:cNvPr>
          <p:cNvSpPr/>
          <p:nvPr userDrawn="1"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2979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E34457A-20DB-4E35-B132-F8868FD36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6" y="299136"/>
            <a:ext cx="11163078" cy="11296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SmartArt 3"/>
          <p:cNvSpPr txBox="1">
            <a:spLocks noGrp="1"/>
          </p:cNvSpPr>
          <p:nvPr>
            <p:ph type="dgm" idx="4294967295"/>
          </p:nvPr>
        </p:nvSpPr>
        <p:spPr>
          <a:xfrm>
            <a:off x="5029200" y="1428750"/>
            <a:ext cx="6552974" cy="5090665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elemento gráfico SmartArt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4381503" cy="5047021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113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Aba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AB61DE6-64B5-4A1D-ADAF-D1CA8A1A2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5" y="299136"/>
            <a:ext cx="11163077" cy="1130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SmartArt 3"/>
          <p:cNvSpPr txBox="1">
            <a:spLocks noGrp="1"/>
          </p:cNvSpPr>
          <p:nvPr>
            <p:ph type="dgm" idx="4294967295"/>
          </p:nvPr>
        </p:nvSpPr>
        <p:spPr>
          <a:xfrm>
            <a:off x="419096" y="2840821"/>
            <a:ext cx="11163077" cy="3678594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elemento gráfico SmartArt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419096" y="1429984"/>
            <a:ext cx="11163077" cy="1095506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279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092C18E-E01A-472D-A81F-B014FC4DC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08" t="20258" r="9142" b="8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19096" y="299135"/>
            <a:ext cx="11163078" cy="10353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SmartArt 3"/>
          <p:cNvSpPr txBox="1">
            <a:spLocks noGrp="1"/>
          </p:cNvSpPr>
          <p:nvPr>
            <p:ph type="dgm" idx="4294967295"/>
          </p:nvPr>
        </p:nvSpPr>
        <p:spPr>
          <a:xfrm>
            <a:off x="419096" y="1334447"/>
            <a:ext cx="5241477" cy="5184968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 lang="es-PE"/>
            </a:lvl1pPr>
          </a:lstStyle>
          <a:p>
            <a:pPr lvl="0"/>
            <a:r>
              <a:rPr lang="es-ES" dirty="0"/>
              <a:t>Haga clic en el icono para agregar un elemento gráfico SmartArt</a:t>
            </a:r>
            <a:endParaRPr lang="es-PE" dirty="0"/>
          </a:p>
        </p:txBody>
      </p:sp>
      <p:sp>
        <p:nvSpPr>
          <p:cNvPr id="4" name="Marcador de texto 6"/>
          <p:cNvSpPr txBox="1">
            <a:spLocks noGrp="1"/>
          </p:cNvSpPr>
          <p:nvPr>
            <p:ph type="body" idx="4294967295"/>
          </p:nvPr>
        </p:nvSpPr>
        <p:spPr>
          <a:xfrm>
            <a:off x="6106884" y="1334447"/>
            <a:ext cx="5475290" cy="5184968"/>
          </a:xfrm>
          <a:prstGeom prst="rect">
            <a:avLst/>
          </a:prstGeom>
        </p:spPr>
        <p:txBody>
          <a:bodyPr/>
          <a:lstStyle>
            <a:lvl1pPr>
              <a:buClr>
                <a:srgbClr val="D21318"/>
              </a:buClr>
              <a:defRPr/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8"/>
          <p:cNvSpPr/>
          <p:nvPr/>
        </p:nvSpPr>
        <p:spPr>
          <a:xfrm>
            <a:off x="419096" y="299136"/>
            <a:ext cx="3390906" cy="49551"/>
          </a:xfrm>
          <a:prstGeom prst="rect">
            <a:avLst/>
          </a:prstGeom>
          <a:solidFill>
            <a:srgbClr val="D2131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945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4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2" r:id="rId12"/>
    <p:sldLayoutId id="2147483662" r:id="rId13"/>
    <p:sldLayoutId id="2147483674" r:id="rId14"/>
  </p:sldLayoutIdLst>
  <p:txStyles>
    <p:titleStyle>
      <a:lvl1pPr marL="0" marR="0" lvl="0" indent="0" algn="l" defTabSz="914372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151F6D"/>
          </a:solidFill>
          <a:uFillTx/>
          <a:latin typeface="Century Gothic" pitchFamily="34"/>
        </a:defRPr>
      </a:lvl1pPr>
    </p:titleStyle>
    <p:bodyStyle>
      <a:lvl1pPr marL="228590" marR="0" lvl="0" indent="-228590" algn="l" defTabSz="914372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20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1pPr>
      <a:lvl2pPr marL="685781" marR="0" lvl="1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8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2pPr>
      <a:lvl3pPr marL="1142972" marR="0" lvl="2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6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3pPr>
      <a:lvl4pPr marL="1600163" marR="0" lvl="3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4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4pPr>
      <a:lvl5pPr marL="2057345" marR="0" lvl="4" indent="-228590" algn="l" defTabSz="914372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Clr>
          <a:srgbClr val="008EC0"/>
        </a:buClr>
        <a:buSzPct val="100000"/>
        <a:buFont typeface="Wingdings" pitchFamily="2"/>
        <a:buChar char="§"/>
        <a:tabLst/>
        <a:defRPr lang="es-ES" sz="1400" b="0" i="0" u="none" strike="noStrike" kern="1200" cap="none" spc="0" baseline="0">
          <a:solidFill>
            <a:srgbClr val="767171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s.uribe@publiciencia.co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6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3A48C6-8084-CB4D-FCC9-1330D6B1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" y="474351"/>
            <a:ext cx="10663311" cy="59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9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E7B749-8CB0-01E6-49D3-B7404336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99" y="464232"/>
            <a:ext cx="10693688" cy="60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4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A8693F-6C14-62E7-3166-38E037EF8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22" y="464234"/>
            <a:ext cx="10685923" cy="60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3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B00A22-4603-3E6A-067E-EC8EDB56C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8" y="429902"/>
            <a:ext cx="10768754" cy="60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73BC49-38AE-8C0D-0E59-5EBFFE6FD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9" y="603494"/>
            <a:ext cx="10438227" cy="58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62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D03C58-6EE6-A195-90A2-DA6DCC52F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7" y="480635"/>
            <a:ext cx="10588283" cy="59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838300-77ED-FF2C-0601-C25C97EB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64" y="486173"/>
            <a:ext cx="10568582" cy="59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4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4CBB9D-4B9A-20B8-034B-D9E50D64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470521"/>
            <a:ext cx="10574215" cy="59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4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D8E0C8-4C44-F1D2-6BD2-85961815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474476"/>
            <a:ext cx="10560148" cy="59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3D799B3-6A2C-794A-F457-C5EE39FB6841}"/>
              </a:ext>
            </a:extLst>
          </p:cNvPr>
          <p:cNvGrpSpPr/>
          <p:nvPr/>
        </p:nvGrpSpPr>
        <p:grpSpPr>
          <a:xfrm>
            <a:off x="0" y="-89766"/>
            <a:ext cx="12192000" cy="5197344"/>
            <a:chOff x="13063" y="-89766"/>
            <a:chExt cx="12192000" cy="519734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3A18C18-0A5A-8617-61C5-087108CAB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178"/>
            <a:stretch/>
          </p:blipFill>
          <p:spPr>
            <a:xfrm>
              <a:off x="13063" y="-89766"/>
              <a:ext cx="12192000" cy="5197344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11D8990-5EFF-55F2-2B71-4539F8A22DB8}"/>
                </a:ext>
              </a:extLst>
            </p:cNvPr>
            <p:cNvSpPr/>
            <p:nvPr/>
          </p:nvSpPr>
          <p:spPr>
            <a:xfrm>
              <a:off x="300446" y="169817"/>
              <a:ext cx="3592285" cy="130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81A31C2E-4471-EF01-1744-DFB4D9AC854B}"/>
              </a:ext>
            </a:extLst>
          </p:cNvPr>
          <p:cNvSpPr txBox="1">
            <a:spLocks/>
          </p:cNvSpPr>
          <p:nvPr/>
        </p:nvSpPr>
        <p:spPr>
          <a:xfrm>
            <a:off x="2190748" y="575878"/>
            <a:ext cx="7514955" cy="2773788"/>
          </a:xfrm>
          <a:prstGeom prst="rect">
            <a:avLst/>
          </a:prstGeom>
        </p:spPr>
        <p:txBody>
          <a:bodyPr/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4400" b="0" i="0" u="none" strike="noStrike" kern="1200" cap="none" spc="0" baseline="0">
                <a:solidFill>
                  <a:srgbClr val="151F6D"/>
                </a:solidFill>
                <a:uFillTx/>
                <a:latin typeface="Century Gothic" pitchFamily="34"/>
              </a:defRPr>
            </a:lvl1pPr>
          </a:lstStyle>
          <a:p>
            <a:pPr algn="ctr"/>
            <a:r>
              <a:rPr lang="es-ES" b="1" i="0" dirty="0">
                <a:solidFill>
                  <a:srgbClr val="C00000"/>
                </a:solidFill>
                <a:effectLst/>
                <a:latin typeface="wfont_bdcf46_789f3296934e4d0481105ab190b624f0"/>
              </a:rPr>
              <a:t>COMO POTENCIALIZAR EL ROL DE LAS BIBLIOTECAS EN  RESULTADOS DE INVESTIGACIÓN</a:t>
            </a:r>
            <a:endParaRPr lang="es-PE" b="1" dirty="0">
              <a:solidFill>
                <a:srgbClr val="C00000"/>
              </a:solidFill>
            </a:endParaRP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01B8967E-63FB-3C43-EDF4-7BE82FDC9E75}"/>
              </a:ext>
            </a:extLst>
          </p:cNvPr>
          <p:cNvSpPr txBox="1">
            <a:spLocks/>
          </p:cNvSpPr>
          <p:nvPr/>
        </p:nvSpPr>
        <p:spPr>
          <a:xfrm>
            <a:off x="1168851" y="3880781"/>
            <a:ext cx="7255875" cy="1486380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s-CO" b="1" i="1" dirty="0">
                <a:solidFill>
                  <a:schemeClr val="accent1">
                    <a:lumMod val="50000"/>
                  </a:schemeClr>
                </a:solidFill>
              </a:rPr>
              <a:t>Presenta: M. Sc. Jaime Andrés Uribe López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s-CO" i="1" u="sng" dirty="0">
                <a:solidFill>
                  <a:schemeClr val="accent1">
                    <a:lumMod val="50000"/>
                  </a:schemeClr>
                </a:solidFill>
              </a:rPr>
              <a:t>Director de Gestión del Conocimiento e Innovación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s-CO" b="1" i="1" dirty="0">
                <a:solidFill>
                  <a:schemeClr val="accent1">
                    <a:lumMod val="50000"/>
                  </a:schemeClr>
                </a:solidFill>
              </a:rPr>
              <a:t>PUBLICIENCIA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7D029EF6-CB3C-A2ED-1F19-4B4E0E1D4556}"/>
              </a:ext>
            </a:extLst>
          </p:cNvPr>
          <p:cNvSpPr txBox="1">
            <a:spLocks/>
          </p:cNvSpPr>
          <p:nvPr/>
        </p:nvSpPr>
        <p:spPr>
          <a:xfrm>
            <a:off x="8184422" y="4844927"/>
            <a:ext cx="3728904" cy="780984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CO" b="1" i="1" dirty="0">
                <a:solidFill>
                  <a:srgbClr val="C5AE42"/>
                </a:solidFill>
              </a:rPr>
              <a:t>Lunes 14 de noviembre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CO" b="1" i="1" dirty="0">
                <a:solidFill>
                  <a:srgbClr val="C5AE42"/>
                </a:solidFill>
              </a:rPr>
              <a:t>Lima, Perú</a:t>
            </a:r>
            <a:endParaRPr lang="es-CO" i="1" dirty="0">
              <a:solidFill>
                <a:srgbClr val="C5A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0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86FC6C-DC9F-6C3A-FA87-08B2A2EB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7" y="407679"/>
            <a:ext cx="10747718" cy="60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4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67F085-F371-1C4B-9FFF-22129B124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6" y="324188"/>
            <a:ext cx="11315700" cy="1130848"/>
          </a:xfrm>
        </p:spPr>
        <p:txBody>
          <a:bodyPr/>
          <a:lstStyle/>
          <a:p>
            <a:r>
              <a:rPr lang="es-CO" dirty="0"/>
              <a:t>Biblioteca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A56796-A8E3-A1F7-7E3F-AB80BD30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18" y="1803749"/>
            <a:ext cx="5302163" cy="3534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C545D1-E210-FECF-B43F-7931ACF1DB23}"/>
              </a:ext>
            </a:extLst>
          </p:cNvPr>
          <p:cNvSpPr txBox="1"/>
          <p:nvPr/>
        </p:nvSpPr>
        <p:spPr>
          <a:xfrm>
            <a:off x="0" y="6590952"/>
            <a:ext cx="1008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https://n9.cl/2ypsk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AD56266-1F00-68D2-23DF-547EA73D3225}"/>
              </a:ext>
            </a:extLst>
          </p:cNvPr>
          <p:cNvSpPr txBox="1">
            <a:spLocks/>
          </p:cNvSpPr>
          <p:nvPr/>
        </p:nvSpPr>
        <p:spPr>
          <a:xfrm>
            <a:off x="5254404" y="1037413"/>
            <a:ext cx="1683189" cy="417623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u="sng" dirty="0"/>
              <a:t>Institución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5167AD73-999A-5A5C-E529-4D242127E540}"/>
              </a:ext>
            </a:extLst>
          </p:cNvPr>
          <p:cNvSpPr txBox="1">
            <a:spLocks/>
          </p:cNvSpPr>
          <p:nvPr/>
        </p:nvSpPr>
        <p:spPr>
          <a:xfrm>
            <a:off x="718087" y="2324790"/>
            <a:ext cx="1961378" cy="387468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Adquisición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0F4C9D5-33D5-CE7B-F758-5C267B387985}"/>
              </a:ext>
            </a:extLst>
          </p:cNvPr>
          <p:cNvSpPr txBox="1">
            <a:spLocks/>
          </p:cNvSpPr>
          <p:nvPr/>
        </p:nvSpPr>
        <p:spPr>
          <a:xfrm>
            <a:off x="9380490" y="3587516"/>
            <a:ext cx="2816790" cy="570225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Exposición</a:t>
            </a:r>
            <a:r>
              <a:rPr lang="es-E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 </a:t>
            </a:r>
            <a:r>
              <a:rPr lang="es-ES" dirty="0"/>
              <a:t>de</a:t>
            </a:r>
            <a:r>
              <a:rPr lang="es-E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 </a:t>
            </a:r>
            <a:r>
              <a:rPr lang="es-ES" dirty="0"/>
              <a:t>libros</a:t>
            </a:r>
            <a:r>
              <a:rPr lang="es-E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 </a:t>
            </a:r>
            <a:r>
              <a:rPr lang="es-ES" dirty="0"/>
              <a:t>y</a:t>
            </a:r>
            <a:r>
              <a:rPr lang="es-E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 </a:t>
            </a:r>
            <a:r>
              <a:rPr lang="es-ES" dirty="0"/>
              <a:t>documentos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FE7B9814-10DA-4DD4-F2DA-004CB2C43EC7}"/>
              </a:ext>
            </a:extLst>
          </p:cNvPr>
          <p:cNvSpPr txBox="1">
            <a:spLocks/>
          </p:cNvSpPr>
          <p:nvPr/>
        </p:nvSpPr>
        <p:spPr>
          <a:xfrm>
            <a:off x="9512535" y="2243472"/>
            <a:ext cx="2366107" cy="570225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Conservación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A313038-6D46-5BDC-2E0F-86DF3CFF3CC0}"/>
              </a:ext>
            </a:extLst>
          </p:cNvPr>
          <p:cNvSpPr txBox="1">
            <a:spLocks/>
          </p:cNvSpPr>
          <p:nvPr/>
        </p:nvSpPr>
        <p:spPr>
          <a:xfrm>
            <a:off x="1008599" y="3758274"/>
            <a:ext cx="1407618" cy="387468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Estudio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C2C52C5-CC6A-A11A-8A5E-B51AB9A4C451}"/>
              </a:ext>
            </a:extLst>
          </p:cNvPr>
          <p:cNvCxnSpPr/>
          <p:nvPr/>
        </p:nvCxnSpPr>
        <p:spPr>
          <a:xfrm flipH="1">
            <a:off x="2480152" y="2518524"/>
            <a:ext cx="936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113AE2F-AD2A-8795-4EC8-BCC54FB8BB4A}"/>
              </a:ext>
            </a:extLst>
          </p:cNvPr>
          <p:cNvCxnSpPr/>
          <p:nvPr/>
        </p:nvCxnSpPr>
        <p:spPr>
          <a:xfrm flipH="1">
            <a:off x="2480152" y="3952008"/>
            <a:ext cx="936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4529FE1-8FAD-066C-8427-1BFB28D5F636}"/>
              </a:ext>
            </a:extLst>
          </p:cNvPr>
          <p:cNvCxnSpPr>
            <a:cxnSpLocks/>
          </p:cNvCxnSpPr>
          <p:nvPr/>
        </p:nvCxnSpPr>
        <p:spPr>
          <a:xfrm>
            <a:off x="8747081" y="2426713"/>
            <a:ext cx="7654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BC6B437-E94A-8325-75DE-2E78DAD73D5E}"/>
              </a:ext>
            </a:extLst>
          </p:cNvPr>
          <p:cNvCxnSpPr>
            <a:cxnSpLocks/>
          </p:cNvCxnSpPr>
          <p:nvPr/>
        </p:nvCxnSpPr>
        <p:spPr>
          <a:xfrm>
            <a:off x="8759607" y="3758274"/>
            <a:ext cx="63340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72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7094D4D-CC8C-1C1C-94B9-D286F332FECB}"/>
              </a:ext>
            </a:extLst>
          </p:cNvPr>
          <p:cNvGrpSpPr/>
          <p:nvPr/>
        </p:nvGrpSpPr>
        <p:grpSpPr>
          <a:xfrm>
            <a:off x="7094552" y="0"/>
            <a:ext cx="5018929" cy="3498573"/>
            <a:chOff x="3754009" y="914400"/>
            <a:chExt cx="5018929" cy="3498573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6FA31081-869E-C72E-DD4A-D7FA8367C22D}"/>
                </a:ext>
              </a:extLst>
            </p:cNvPr>
            <p:cNvSpPr/>
            <p:nvPr/>
          </p:nvSpPr>
          <p:spPr>
            <a:xfrm>
              <a:off x="4097242" y="1292403"/>
              <a:ext cx="4342072" cy="2723006"/>
            </a:xfrm>
            <a:prstGeom prst="roundRect">
              <a:avLst/>
            </a:prstGeom>
            <a:noFill/>
            <a:ln w="254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6036F8B-7D01-1D55-6B06-D1D6CE374BB0}"/>
                </a:ext>
              </a:extLst>
            </p:cNvPr>
            <p:cNvGrpSpPr/>
            <p:nvPr/>
          </p:nvGrpSpPr>
          <p:grpSpPr>
            <a:xfrm>
              <a:off x="3924963" y="1117855"/>
              <a:ext cx="4342072" cy="2634326"/>
              <a:chOff x="3963063" y="1449159"/>
              <a:chExt cx="4342072" cy="2634326"/>
            </a:xfrm>
          </p:grpSpPr>
          <p:pic>
            <p:nvPicPr>
              <p:cNvPr id="4100" name="Picture 4" descr="Backblaze presents Cloud University">
                <a:extLst>
                  <a:ext uri="{FF2B5EF4-FFF2-40B4-BE49-F238E27FC236}">
                    <a16:creationId xmlns:a16="http://schemas.microsoft.com/office/drawing/2014/main" id="{D94488D6-78F1-5265-EB9B-574A97DB72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607"/>
              <a:stretch/>
            </p:blipFill>
            <p:spPr bwMode="auto">
              <a:xfrm>
                <a:off x="3963063" y="1449159"/>
                <a:ext cx="1867230" cy="224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ítulo 4">
                <a:extLst>
                  <a:ext uri="{FF2B5EF4-FFF2-40B4-BE49-F238E27FC236}">
                    <a16:creationId xmlns:a16="http://schemas.microsoft.com/office/drawing/2014/main" id="{CDC07CBA-96EA-670C-673E-1A2A5D9D63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1930" y="3691003"/>
                <a:ext cx="3188138" cy="39248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marR="0" lvl="0" indent="0" algn="l" defTabSz="914372" rtl="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lang="es-ES" sz="3200" b="0" i="0" u="none" strike="noStrike" kern="1200" cap="none" spc="0" baseline="0">
                    <a:solidFill>
                      <a:srgbClr val="151F6D"/>
                    </a:solidFill>
                    <a:uFillTx/>
                    <a:latin typeface="Century Gothic" pitchFamily="34"/>
                  </a:defRPr>
                </a:lvl1pPr>
              </a:lstStyle>
              <a:p>
                <a:r>
                  <a:rPr lang="es-CO" sz="2000" b="1" u="sng" dirty="0"/>
                  <a:t>Biblioteca</a:t>
                </a:r>
                <a:r>
                  <a:rPr lang="es-CO" sz="2000" b="1" dirty="0"/>
                  <a:t> + </a:t>
                </a:r>
                <a:r>
                  <a:rPr lang="es-CO" sz="2000" b="1" u="sng" dirty="0"/>
                  <a:t>Universidad</a:t>
                </a:r>
              </a:p>
            </p:txBody>
          </p:sp>
          <p:pic>
            <p:nvPicPr>
              <p:cNvPr id="12" name="Picture 4" descr="Backblaze presents Cloud University">
                <a:extLst>
                  <a:ext uri="{FF2B5EF4-FFF2-40B4-BE49-F238E27FC236}">
                    <a16:creationId xmlns:a16="http://schemas.microsoft.com/office/drawing/2014/main" id="{5CCEC796-61AC-129A-A2A1-63F7C321F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95"/>
              <a:stretch/>
            </p:blipFill>
            <p:spPr bwMode="auto">
              <a:xfrm>
                <a:off x="6095999" y="1449160"/>
                <a:ext cx="2209136" cy="224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ítulo 4">
                <a:extLst>
                  <a:ext uri="{FF2B5EF4-FFF2-40B4-BE49-F238E27FC236}">
                    <a16:creationId xmlns:a16="http://schemas.microsoft.com/office/drawing/2014/main" id="{55B299C0-FF7B-E830-297F-88052790DD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74138" y="2774515"/>
                <a:ext cx="321861" cy="39248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marR="0" lvl="0" indent="0" algn="l" defTabSz="914372" rtl="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lang="es-ES" sz="3200" b="0" i="0" u="none" strike="noStrike" kern="1200" cap="none" spc="0" baseline="0">
                    <a:solidFill>
                      <a:srgbClr val="151F6D"/>
                    </a:solidFill>
                    <a:uFillTx/>
                    <a:latin typeface="Century Gothic" pitchFamily="34"/>
                  </a:defRPr>
                </a:lvl1pPr>
              </a:lstStyle>
              <a:p>
                <a:r>
                  <a:rPr lang="es-CO" sz="2000" b="1" dirty="0"/>
                  <a:t>+</a:t>
                </a:r>
              </a:p>
            </p:txBody>
          </p:sp>
        </p:grp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B1AAF9A-87C9-A345-AC6F-387BD555F089}"/>
                </a:ext>
              </a:extLst>
            </p:cNvPr>
            <p:cNvSpPr/>
            <p:nvPr/>
          </p:nvSpPr>
          <p:spPr>
            <a:xfrm>
              <a:off x="3754009" y="914400"/>
              <a:ext cx="5018929" cy="3498573"/>
            </a:xfrm>
            <a:prstGeom prst="roundRect">
              <a:avLst/>
            </a:prstGeom>
            <a:noFill/>
            <a:ln w="254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Marcador de texto 2">
              <a:extLst>
                <a:ext uri="{FF2B5EF4-FFF2-40B4-BE49-F238E27FC236}">
                  <a16:creationId xmlns:a16="http://schemas.microsoft.com/office/drawing/2014/main" id="{E0977C03-3136-CDF6-60FA-35E185B6A030}"/>
                </a:ext>
              </a:extLst>
            </p:cNvPr>
            <p:cNvSpPr txBox="1">
              <a:spLocks/>
            </p:cNvSpPr>
            <p:nvPr/>
          </p:nvSpPr>
          <p:spPr>
            <a:xfrm>
              <a:off x="4671557" y="924120"/>
              <a:ext cx="3433503" cy="214117"/>
            </a:xfrm>
            <a:prstGeom prst="rect">
              <a:avLst/>
            </a:prstGeom>
          </p:spPr>
          <p:txBody>
            <a:bodyPr/>
            <a:lstStyle>
              <a:lvl1pPr marL="228590" marR="0" lvl="0" indent="-228590" algn="l" defTabSz="914372" rtl="0" eaLnBrk="1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8EC0"/>
                </a:buClr>
                <a:buSzPct val="100000"/>
                <a:buFont typeface="Wingdings" pitchFamily="2"/>
                <a:buChar char="§"/>
                <a:tabLst/>
                <a:defRPr lang="es-ES" sz="2000" b="0" i="0" u="none" strike="noStrike" kern="1200" cap="none" spc="0" baseline="0">
                  <a:solidFill>
                    <a:srgbClr val="767171"/>
                  </a:solidFill>
                  <a:uFillTx/>
                  <a:latin typeface="Century Gothic" pitchFamily="34"/>
                </a:defRPr>
              </a:lvl1pPr>
              <a:lvl2pPr marL="685781" marR="0" lvl="1" indent="-228590" algn="l" defTabSz="914372" rtl="0" eaLnBrk="1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8EC0"/>
                </a:buClr>
                <a:buSzPct val="100000"/>
                <a:buFont typeface="Wingdings" pitchFamily="2"/>
                <a:buChar char="§"/>
                <a:tabLst/>
                <a:defRPr lang="es-ES" sz="1800" b="0" i="0" u="none" strike="noStrike" kern="1200" cap="none" spc="0" baseline="0">
                  <a:solidFill>
                    <a:srgbClr val="767171"/>
                  </a:solidFill>
                  <a:uFillTx/>
                  <a:latin typeface="Century Gothic" pitchFamily="34"/>
                </a:defRPr>
              </a:lvl2pPr>
              <a:lvl3pPr marL="1142972" marR="0" lvl="2" indent="-228590" algn="l" defTabSz="914372" rtl="0" eaLnBrk="1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8EC0"/>
                </a:buClr>
                <a:buSzPct val="100000"/>
                <a:buFont typeface="Wingdings" pitchFamily="2"/>
                <a:buChar char="§"/>
                <a:tabLst/>
                <a:defRPr lang="es-ES" sz="1600" b="0" i="0" u="none" strike="noStrike" kern="1200" cap="none" spc="0" baseline="0">
                  <a:solidFill>
                    <a:srgbClr val="767171"/>
                  </a:solidFill>
                  <a:uFillTx/>
                  <a:latin typeface="Century Gothic" pitchFamily="34"/>
                </a:defRPr>
              </a:lvl3pPr>
              <a:lvl4pPr marL="1600163" marR="0" lvl="3" indent="-228590" algn="l" defTabSz="914372" rtl="0" eaLnBrk="1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8EC0"/>
                </a:buClr>
                <a:buSzPct val="100000"/>
                <a:buFont typeface="Wingdings" pitchFamily="2"/>
                <a:buChar char="§"/>
                <a:tabLst/>
                <a:defRPr lang="es-ES" sz="1400" b="0" i="0" u="none" strike="noStrike" kern="1200" cap="none" spc="0" baseline="0">
                  <a:solidFill>
                    <a:srgbClr val="767171"/>
                  </a:solidFill>
                  <a:uFillTx/>
                  <a:latin typeface="Century Gothic" pitchFamily="34"/>
                </a:defRPr>
              </a:lvl4pPr>
              <a:lvl5pPr marL="2057345" marR="0" lvl="4" indent="-228590" algn="l" defTabSz="914372" rtl="0" eaLnBrk="1" fontAlgn="auto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8EC0"/>
                </a:buClr>
                <a:buSzPct val="100000"/>
                <a:buFont typeface="Wingdings" pitchFamily="2"/>
                <a:buChar char="§"/>
                <a:tabLst/>
                <a:defRPr lang="es-ES" sz="1400" b="0" i="0" u="none" strike="noStrike" kern="1200" cap="none" spc="0" baseline="0">
                  <a:solidFill>
                    <a:srgbClr val="767171"/>
                  </a:solidFill>
                  <a:uFillTx/>
                  <a:latin typeface="Century Gothic" pitchFamily="34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" sz="1800" dirty="0"/>
                <a:t>Gestión del Conocimiento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4028387-8899-851F-0A69-70A933A30F0A}"/>
              </a:ext>
            </a:extLst>
          </p:cNvPr>
          <p:cNvSpPr txBox="1"/>
          <p:nvPr/>
        </p:nvSpPr>
        <p:spPr>
          <a:xfrm>
            <a:off x="-38101" y="66425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https://n9.cl/fy0tk</a:t>
            </a:r>
          </a:p>
        </p:txBody>
      </p:sp>
      <p:sp>
        <p:nvSpPr>
          <p:cNvPr id="20" name="Título 4">
            <a:extLst>
              <a:ext uri="{FF2B5EF4-FFF2-40B4-BE49-F238E27FC236}">
                <a16:creationId xmlns:a16="http://schemas.microsoft.com/office/drawing/2014/main" id="{AD0DA080-C1F9-2A87-2616-47DF967E970C}"/>
              </a:ext>
            </a:extLst>
          </p:cNvPr>
          <p:cNvSpPr txBox="1">
            <a:spLocks/>
          </p:cNvSpPr>
          <p:nvPr/>
        </p:nvSpPr>
        <p:spPr>
          <a:xfrm>
            <a:off x="2587983" y="873416"/>
            <a:ext cx="843832" cy="392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51F6D"/>
                </a:solidFill>
                <a:uFillTx/>
                <a:latin typeface="Century Gothic" pitchFamily="34"/>
              </a:defRPr>
            </a:lvl1pPr>
          </a:lstStyle>
          <a:p>
            <a:r>
              <a:rPr lang="es-CO" sz="2000" b="1" u="sng" dirty="0"/>
              <a:t>Rol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27096707-19DD-434E-F39A-706DA7C956A9}"/>
              </a:ext>
            </a:extLst>
          </p:cNvPr>
          <p:cNvSpPr txBox="1">
            <a:spLocks/>
          </p:cNvSpPr>
          <p:nvPr/>
        </p:nvSpPr>
        <p:spPr>
          <a:xfrm>
            <a:off x="1131368" y="1495393"/>
            <a:ext cx="3433503" cy="713471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/>
              <a:t>Apoyo a relaciones sustantivas de la Universidad</a:t>
            </a:r>
          </a:p>
        </p:txBody>
      </p:sp>
      <p:sp>
        <p:nvSpPr>
          <p:cNvPr id="22" name="Título 4">
            <a:extLst>
              <a:ext uri="{FF2B5EF4-FFF2-40B4-BE49-F238E27FC236}">
                <a16:creationId xmlns:a16="http://schemas.microsoft.com/office/drawing/2014/main" id="{08B5B815-3047-61AE-07E9-6A027360FF1C}"/>
              </a:ext>
            </a:extLst>
          </p:cNvPr>
          <p:cNvSpPr txBox="1">
            <a:spLocks/>
          </p:cNvSpPr>
          <p:nvPr/>
        </p:nvSpPr>
        <p:spPr>
          <a:xfrm>
            <a:off x="0" y="2578089"/>
            <a:ext cx="1432962" cy="364016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51F6D"/>
                </a:solidFill>
                <a:uFillTx/>
                <a:latin typeface="Century Gothic" pitchFamily="34"/>
              </a:defRPr>
            </a:lvl1pPr>
          </a:lstStyle>
          <a:p>
            <a:r>
              <a:rPr lang="es-CO" sz="2000" b="1" u="sng" dirty="0"/>
              <a:t>Docencia</a:t>
            </a: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id="{16452D57-FBE3-8056-53AA-6062F1377E64}"/>
              </a:ext>
            </a:extLst>
          </p:cNvPr>
          <p:cNvSpPr txBox="1">
            <a:spLocks/>
          </p:cNvSpPr>
          <p:nvPr/>
        </p:nvSpPr>
        <p:spPr>
          <a:xfrm>
            <a:off x="1643307" y="2612947"/>
            <a:ext cx="2063363" cy="364016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51F6D"/>
                </a:solidFill>
                <a:uFillTx/>
                <a:latin typeface="Century Gothic" pitchFamily="34"/>
              </a:defRPr>
            </a:lvl1pPr>
          </a:lstStyle>
          <a:p>
            <a:r>
              <a:rPr lang="es-CO" sz="2000" b="1" u="sng" dirty="0"/>
              <a:t>Investigación</a:t>
            </a:r>
          </a:p>
        </p:txBody>
      </p:sp>
      <p:sp>
        <p:nvSpPr>
          <p:cNvPr id="24" name="Título 4">
            <a:extLst>
              <a:ext uri="{FF2B5EF4-FFF2-40B4-BE49-F238E27FC236}">
                <a16:creationId xmlns:a16="http://schemas.microsoft.com/office/drawing/2014/main" id="{134DAE96-5371-FE2C-BCC6-5D130DB9EA86}"/>
              </a:ext>
            </a:extLst>
          </p:cNvPr>
          <p:cNvSpPr txBox="1">
            <a:spLocks/>
          </p:cNvSpPr>
          <p:nvPr/>
        </p:nvSpPr>
        <p:spPr>
          <a:xfrm>
            <a:off x="3693022" y="2612947"/>
            <a:ext cx="2729183" cy="364016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51F6D"/>
                </a:solidFill>
                <a:uFillTx/>
                <a:latin typeface="Century Gothic" pitchFamily="34"/>
              </a:defRPr>
            </a:lvl1pPr>
          </a:lstStyle>
          <a:p>
            <a:r>
              <a:rPr lang="es-CO" sz="2000" b="1" u="sng" dirty="0"/>
              <a:t>Proyección Social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228FA18E-9533-487D-90DC-7A50741EF45B}"/>
              </a:ext>
            </a:extLst>
          </p:cNvPr>
          <p:cNvSpPr txBox="1">
            <a:spLocks/>
          </p:cNvSpPr>
          <p:nvPr/>
        </p:nvSpPr>
        <p:spPr>
          <a:xfrm>
            <a:off x="2598290" y="3324895"/>
            <a:ext cx="1807356" cy="364016"/>
          </a:xfrm>
          <a:prstGeom prst="rect">
            <a:avLst/>
          </a:prstGeom>
        </p:spPr>
        <p:txBody>
          <a:bodyPr/>
          <a:lstStyle>
            <a:lvl1pPr marL="228590" marR="0" lvl="0" indent="-228590" algn="l" defTabSz="914372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20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1pPr>
            <a:lvl2pPr marL="685781" marR="0" lvl="1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8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2pPr>
            <a:lvl3pPr marL="1142972" marR="0" lvl="2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6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3pPr>
            <a:lvl4pPr marL="1600163" marR="0" lvl="3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4pPr>
            <a:lvl5pPr marL="2057345" marR="0" lvl="4" indent="-228590" algn="l" defTabSz="914372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EC0"/>
              </a:buClr>
              <a:buSzPct val="100000"/>
              <a:buFont typeface="Wingdings" pitchFamily="2"/>
              <a:buChar char="§"/>
              <a:tabLst/>
              <a:defRPr lang="es-ES" sz="1400" b="0" i="0" u="none" strike="noStrike" kern="1200" cap="none" spc="0" baseline="0">
                <a:solidFill>
                  <a:srgbClr val="767171"/>
                </a:solidFill>
                <a:uFillTx/>
                <a:latin typeface="Century Gothic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u="sng" dirty="0"/>
              <a:t>Servicios</a:t>
            </a: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id="{14BF8278-B926-610F-C4A3-450717B37605}"/>
              </a:ext>
            </a:extLst>
          </p:cNvPr>
          <p:cNvSpPr txBox="1">
            <a:spLocks/>
          </p:cNvSpPr>
          <p:nvPr/>
        </p:nvSpPr>
        <p:spPr>
          <a:xfrm>
            <a:off x="3501968" y="4041788"/>
            <a:ext cx="3711213" cy="343579"/>
          </a:xfrm>
          <a:prstGeom prst="rect">
            <a:avLst/>
          </a:prstGeom>
        </p:spPr>
        <p:txBody>
          <a:bodyPr>
            <a:noAutofit/>
          </a:bodyPr>
          <a:lstStyle>
            <a:lvl1pPr marL="0" marR="0" lvl="0" indent="0" algn="l" defTabSz="914372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3200" b="0" i="0" u="none" strike="noStrike" kern="1200" cap="none" spc="0" baseline="0">
                <a:solidFill>
                  <a:srgbClr val="151F6D"/>
                </a:solidFill>
                <a:uFillTx/>
                <a:latin typeface="Century Gothic" pitchFamily="34"/>
              </a:defRPr>
            </a:lvl1pPr>
          </a:lstStyle>
          <a:p>
            <a:r>
              <a:rPr lang="es-CO" sz="2000" b="1" u="sng" dirty="0"/>
              <a:t>Presenciales y Virtuales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1EBCC0E8-A87B-90AF-E494-21513F879F9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16481" y="4644298"/>
            <a:ext cx="9451809" cy="1170660"/>
          </a:xfrm>
          <a:prstGeom prst="rect">
            <a:avLst/>
          </a:prstGeom>
        </p:spPr>
        <p:txBody>
          <a:bodyPr numCol="1"/>
          <a:lstStyle/>
          <a:p>
            <a:pPr marL="0" indent="0" algn="just">
              <a:buNone/>
            </a:pPr>
            <a:r>
              <a:rPr lang="es-CO" dirty="0">
                <a:solidFill>
                  <a:srgbClr val="FF0000"/>
                </a:solidFill>
              </a:rPr>
              <a:t>Planteo unos elementos que una unidad de información debe tener en cuenta a la hora de diseñar un servicio. Estos servicios deben estar alineados con 7 elementos, los cuales son recurrentes y trascendentales en la planeación estratégica de investigación.</a:t>
            </a:r>
          </a:p>
          <a:p>
            <a:pPr marL="0" indent="0" algn="just">
              <a:buNone/>
            </a:pPr>
            <a:endParaRPr lang="es-PE" dirty="0">
              <a:solidFill>
                <a:srgbClr val="FF0000"/>
              </a:solidFill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388A4D63-833E-B915-130B-3D911A400FAD}"/>
              </a:ext>
            </a:extLst>
          </p:cNvPr>
          <p:cNvCxnSpPr>
            <a:cxnSpLocks/>
          </p:cNvCxnSpPr>
          <p:nvPr/>
        </p:nvCxnSpPr>
        <p:spPr>
          <a:xfrm flipH="1">
            <a:off x="3501968" y="1069657"/>
            <a:ext cx="33744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03D21F15-7C5B-9E5F-59D3-08A435D72D84}"/>
              </a:ext>
            </a:extLst>
          </p:cNvPr>
          <p:cNvSpPr/>
          <p:nvPr/>
        </p:nvSpPr>
        <p:spPr>
          <a:xfrm>
            <a:off x="6876458" y="53631"/>
            <a:ext cx="2311071" cy="2902542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821175D-25DF-7D5C-9D79-0A39934F7C3C}"/>
              </a:ext>
            </a:extLst>
          </p:cNvPr>
          <p:cNvCxnSpPr>
            <a:endCxn id="23" idx="0"/>
          </p:cNvCxnSpPr>
          <p:nvPr/>
        </p:nvCxnSpPr>
        <p:spPr>
          <a:xfrm>
            <a:off x="2674988" y="2208864"/>
            <a:ext cx="1" cy="40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BB0BB879-2036-73D4-C56F-346B41F85E58}"/>
              </a:ext>
            </a:extLst>
          </p:cNvPr>
          <p:cNvCxnSpPr/>
          <p:nvPr/>
        </p:nvCxnSpPr>
        <p:spPr>
          <a:xfrm>
            <a:off x="4943571" y="2252901"/>
            <a:ext cx="1" cy="40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AAEDA749-63CD-CE49-C4D9-50BC9B96855B}"/>
              </a:ext>
            </a:extLst>
          </p:cNvPr>
          <p:cNvCxnSpPr/>
          <p:nvPr/>
        </p:nvCxnSpPr>
        <p:spPr>
          <a:xfrm>
            <a:off x="622475" y="2209869"/>
            <a:ext cx="1" cy="40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8814F0C4-A134-A6AA-EC2B-D06A51C6A299}"/>
              </a:ext>
            </a:extLst>
          </p:cNvPr>
          <p:cNvCxnSpPr>
            <a:cxnSpLocks/>
          </p:cNvCxnSpPr>
          <p:nvPr/>
        </p:nvCxnSpPr>
        <p:spPr>
          <a:xfrm>
            <a:off x="2848119" y="3055018"/>
            <a:ext cx="332883" cy="258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27125B57-0EAB-954D-53C7-4271C2912F10}"/>
              </a:ext>
            </a:extLst>
          </p:cNvPr>
          <p:cNvCxnSpPr>
            <a:cxnSpLocks/>
          </p:cNvCxnSpPr>
          <p:nvPr/>
        </p:nvCxnSpPr>
        <p:spPr>
          <a:xfrm>
            <a:off x="4239204" y="3773286"/>
            <a:ext cx="332883" cy="258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809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B4B4DD-12E9-4689-9C50-20B22124618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81831" y="1612864"/>
            <a:ext cx="3269888" cy="2763191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PE" dirty="0"/>
              <a:t>PUBLICIENCIA: 35 años de experiencia y 13 países.</a:t>
            </a:r>
          </a:p>
          <a:p>
            <a:pPr algn="just"/>
            <a:r>
              <a:rPr lang="es-PE" dirty="0"/>
              <a:t>Retos recurrentes en los ecosistemas de investigación latinoamericanos.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1219EBB-AEEF-E291-8E9A-7D4D1FDC3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73"/>
          <a:stretch/>
        </p:blipFill>
        <p:spPr>
          <a:xfrm>
            <a:off x="169998" y="1462166"/>
            <a:ext cx="8169770" cy="229340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FF87A0D-E142-E702-564A-62302D434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12"/>
          <a:stretch/>
        </p:blipFill>
        <p:spPr>
          <a:xfrm>
            <a:off x="169998" y="4193177"/>
            <a:ext cx="8182649" cy="22934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2F942BE-D482-A2C8-B6C8-EDFC02162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929"/>
          <a:stretch/>
        </p:blipFill>
        <p:spPr>
          <a:xfrm>
            <a:off x="3854339" y="219449"/>
            <a:ext cx="8097380" cy="10319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B1B9BB-D20D-41AF-87C8-A34088AB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84" y="330701"/>
            <a:ext cx="5181601" cy="725428"/>
          </a:xfrm>
        </p:spPr>
        <p:txBody>
          <a:bodyPr/>
          <a:lstStyle/>
          <a:p>
            <a:r>
              <a:rPr lang="es-CO" sz="3200" dirty="0">
                <a:solidFill>
                  <a:schemeClr val="bg1"/>
                </a:solidFill>
              </a:rPr>
              <a:t>Retos de las áreas Investigación</a:t>
            </a:r>
            <a:br>
              <a:rPr lang="es-CO" sz="3200" dirty="0">
                <a:solidFill>
                  <a:schemeClr val="bg1"/>
                </a:solidFill>
              </a:rPr>
            </a:b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D311264-19A0-1D63-8462-0978A091D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647" y="4193176"/>
            <a:ext cx="2610583" cy="2293409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C62DF91B-797D-AB26-81EE-6AA3DC021334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F104765-3849-6AD3-7BCD-0B48C5EBA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24" name="Título 1">
              <a:extLst>
                <a:ext uri="{FF2B5EF4-FFF2-40B4-BE49-F238E27FC236}">
                  <a16:creationId xmlns:a16="http://schemas.microsoft.com/office/drawing/2014/main" id="{B7247441-C531-F365-AD56-B7A9899C05E8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Retos de las áreas Investigación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86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F168EDBF-570A-E23B-8408-35CBC6E1681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566750" y="2059584"/>
            <a:ext cx="4118971" cy="2566121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Caracterización de la política de investigación.</a:t>
            </a:r>
          </a:p>
          <a:p>
            <a:r>
              <a:rPr lang="es-ES" dirty="0"/>
              <a:t>Implementación de inteligencia en investigación.</a:t>
            </a:r>
          </a:p>
          <a:p>
            <a:r>
              <a:rPr lang="es-ES" dirty="0"/>
              <a:t>Planeación estratégica de investigación.</a:t>
            </a:r>
          </a:p>
          <a:p>
            <a:endParaRPr lang="es-PE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358208D-13CC-11F3-C788-F989AFC6D9C5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885854D4-C5A2-CD28-5E8D-DF16CBA75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28" name="Título 1">
              <a:extLst>
                <a:ext uri="{FF2B5EF4-FFF2-40B4-BE49-F238E27FC236}">
                  <a16:creationId xmlns:a16="http://schemas.microsoft.com/office/drawing/2014/main" id="{73641665-57EE-6D28-0C59-9B0AF6C0B2C3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1-Estrategia de la Investigación</a:t>
              </a:r>
            </a:p>
            <a:p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" descr="ilustracion de una computadora de escritorio que muestra graficos">
            <a:extLst>
              <a:ext uri="{FF2B5EF4-FFF2-40B4-BE49-F238E27FC236}">
                <a16:creationId xmlns:a16="http://schemas.microsoft.com/office/drawing/2014/main" id="{AA4A7543-36F1-305D-BD8C-D60CEAE0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r="3" b="3"/>
          <a:stretch/>
        </p:blipFill>
        <p:spPr bwMode="auto">
          <a:xfrm>
            <a:off x="264471" y="1512551"/>
            <a:ext cx="7188035" cy="4218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909164B-CAE2-B421-E1A0-186D99339B34}"/>
              </a:ext>
            </a:extLst>
          </p:cNvPr>
          <p:cNvSpPr txBox="1"/>
          <p:nvPr/>
        </p:nvSpPr>
        <p:spPr>
          <a:xfrm>
            <a:off x="98205" y="663855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https://medium.com/@slikmx/de-la-investigaci%C3%B3n-a-la-estrategia-7f69dbbc844f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D25223-91B1-A254-260D-7621B62D750F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340431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7B37B6A-0235-A8C9-4437-3301394FD0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38130" y="2807847"/>
            <a:ext cx="3786440" cy="2566121"/>
          </a:xfrm>
          <a:prstGeom prst="rect">
            <a:avLst/>
          </a:prstGeom>
        </p:spPr>
        <p:txBody>
          <a:bodyPr/>
          <a:lstStyle/>
          <a:p>
            <a:r>
              <a:rPr lang="es-CO" sz="2000" dirty="0"/>
              <a:t>Articulación de entidades para publicar.</a:t>
            </a:r>
          </a:p>
          <a:p>
            <a:r>
              <a:rPr lang="es-CO" sz="2000" dirty="0"/>
              <a:t>Trabajos colaborativos.</a:t>
            </a:r>
          </a:p>
          <a:p>
            <a:r>
              <a:rPr lang="es-CO" sz="2000" dirty="0"/>
              <a:t>Construcción de proyectos.</a:t>
            </a:r>
          </a:p>
          <a:p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78085-4DF5-C2DD-07FD-4D8178FBE25E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7D9A8D-C341-75BE-040A-0A0099B19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96D6E5B-2E81-8435-2E71-54AE10FEA055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2- Expertos y Colaboraciones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70A8332B-484E-A6EA-7A12-9C0B3B9A7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9" b="-3"/>
          <a:stretch/>
        </p:blipFill>
        <p:spPr>
          <a:xfrm>
            <a:off x="199859" y="1319125"/>
            <a:ext cx="7595077" cy="44577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174CD9-EC16-2C56-F2A4-38BA31488815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215566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7B37B6A-0235-A8C9-4437-3301394FD0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78039" y="1790268"/>
            <a:ext cx="4169075" cy="2566121"/>
          </a:xfrm>
          <a:prstGeom prst="rect">
            <a:avLst/>
          </a:prstGeom>
        </p:spPr>
        <p:txBody>
          <a:bodyPr/>
          <a:lstStyle/>
          <a:p>
            <a:r>
              <a:rPr lang="es-CO" sz="2000" dirty="0"/>
              <a:t>Mapeo de fondos de cofinanciación.</a:t>
            </a:r>
          </a:p>
          <a:p>
            <a:r>
              <a:rPr lang="es-CO" sz="2000" dirty="0"/>
              <a:t>Estrategia para construcción de proyectos y gestión de recursos.</a:t>
            </a:r>
          </a:p>
          <a:p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78085-4DF5-C2DD-07FD-4D8178FBE25E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7D9A8D-C341-75BE-040A-0A0099B19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96D6E5B-2E81-8435-2E71-54AE10FEA055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3- Financiamiento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00F3370-6462-65B9-FD17-E9D0D58B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5718"/>
          <a:stretch/>
        </p:blipFill>
        <p:spPr>
          <a:xfrm>
            <a:off x="257933" y="1472985"/>
            <a:ext cx="7053756" cy="4140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A9CA9E-EEF8-3057-930E-BD7A560B703D}"/>
              </a:ext>
            </a:extLst>
          </p:cNvPr>
          <p:cNvSpPr txBox="1"/>
          <p:nvPr/>
        </p:nvSpPr>
        <p:spPr>
          <a:xfrm>
            <a:off x="135467" y="659340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https://www.researchgate.net/figure/Fuentes-de-Financiamiento-de-los-Proyectos-de-Investigacion_fig2_256087259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F75E2A-2897-4473-4671-D94EBD601E04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349829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7B37B6A-0235-A8C9-4437-3301394FD0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03029" y="1524000"/>
            <a:ext cx="3961605" cy="2566121"/>
          </a:xfrm>
          <a:prstGeom prst="rect">
            <a:avLst/>
          </a:prstGeom>
        </p:spPr>
        <p:txBody>
          <a:bodyPr/>
          <a:lstStyle/>
          <a:p>
            <a:r>
              <a:rPr lang="es-CO" sz="2000" dirty="0"/>
              <a:t>Preparación del manuscrito.</a:t>
            </a:r>
          </a:p>
          <a:p>
            <a:r>
              <a:rPr lang="es-CO" sz="2000" dirty="0"/>
              <a:t>Redacción científica.</a:t>
            </a:r>
          </a:p>
          <a:p>
            <a:r>
              <a:rPr lang="es-CO" sz="2000" dirty="0"/>
              <a:t>Construcción de estados del arte.</a:t>
            </a:r>
          </a:p>
          <a:p>
            <a:r>
              <a:rPr lang="es-CO" sz="2000" dirty="0"/>
              <a:t>Selección de revistas pertinentes de investigación.</a:t>
            </a:r>
          </a:p>
          <a:p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78085-4DF5-C2DD-07FD-4D8178FBE25E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7D9A8D-C341-75BE-040A-0A0099B19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96D6E5B-2E81-8435-2E71-54AE10FEA055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sz="3200" dirty="0">
                  <a:solidFill>
                    <a:schemeClr val="bg1"/>
                  </a:solidFill>
                </a:rPr>
                <a:t>4- Herramientas del Investigador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Get to Know Your Audience: 17 Incredible Useful Market Research Tools">
            <a:extLst>
              <a:ext uri="{FF2B5EF4-FFF2-40B4-BE49-F238E27FC236}">
                <a16:creationId xmlns:a16="http://schemas.microsoft.com/office/drawing/2014/main" id="{F025BDE9-D393-E3B2-F25F-8EFFA9CA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9" y="1523999"/>
            <a:ext cx="7608746" cy="4004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FCE51DE-EB9B-5355-22BA-F5A8CA8000FB}"/>
              </a:ext>
            </a:extLst>
          </p:cNvPr>
          <p:cNvSpPr txBox="1"/>
          <p:nvPr/>
        </p:nvSpPr>
        <p:spPr>
          <a:xfrm>
            <a:off x="0" y="6651077"/>
            <a:ext cx="92310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https://www.searchenginejournal.com/get-know-audience-17-incredible-useful-market-research-tools/125417/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039F74-3AC6-60BF-47A2-73580A713B9C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40356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7B37B6A-0235-A8C9-4437-3301394FD0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73074" y="2216662"/>
            <a:ext cx="3716021" cy="256612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E" u="sng" dirty="0"/>
              <a:t>Procesos Administrativos</a:t>
            </a:r>
          </a:p>
          <a:p>
            <a:r>
              <a:rPr lang="es-PE" dirty="0"/>
              <a:t>Registro</a:t>
            </a:r>
          </a:p>
          <a:p>
            <a:r>
              <a:rPr lang="es-PE" dirty="0"/>
              <a:t>Verificación</a:t>
            </a:r>
          </a:p>
          <a:p>
            <a:r>
              <a:rPr lang="es-PE" dirty="0"/>
              <a:t>Validación</a:t>
            </a:r>
          </a:p>
          <a:p>
            <a:r>
              <a:rPr lang="es-PE" dirty="0"/>
              <a:t>Repositorio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78085-4DF5-C2DD-07FD-4D8178FBE25E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7D9A8D-C341-75BE-040A-0A0099B19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96D6E5B-2E81-8435-2E71-54AE10FEA055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5- Gestión de la Investigación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2" descr="Por qué es importante la Gestión del Conocimiento en las empresas?">
            <a:extLst>
              <a:ext uri="{FF2B5EF4-FFF2-40B4-BE49-F238E27FC236}">
                <a16:creationId xmlns:a16="http://schemas.microsoft.com/office/drawing/2014/main" id="{0B145A0B-CA2B-47AA-FF3A-505BBCC48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1473"/>
          <a:stretch/>
        </p:blipFill>
        <p:spPr bwMode="auto">
          <a:xfrm>
            <a:off x="201662" y="1425620"/>
            <a:ext cx="7110489" cy="4173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0592763-5EE1-9A9F-7473-428B83FC3849}"/>
              </a:ext>
            </a:extLst>
          </p:cNvPr>
          <p:cNvSpPr txBox="1"/>
          <p:nvPr/>
        </p:nvSpPr>
        <p:spPr>
          <a:xfrm>
            <a:off x="0" y="6642556"/>
            <a:ext cx="92310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https://formaempleoenovalevante.es/impacto-de-la-funcion-del-mantenimiento-dentro-de-la-gestion-de-activos-segun-normas-internacionales/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005BE-1D3F-B3E0-075F-BF79731300F5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082034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7B37B6A-0235-A8C9-4437-3301394FD0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49111" y="2450677"/>
            <a:ext cx="4206654" cy="1588789"/>
          </a:xfrm>
          <a:prstGeom prst="rect">
            <a:avLst/>
          </a:prstGeom>
        </p:spPr>
        <p:txBody>
          <a:bodyPr/>
          <a:lstStyle/>
          <a:p>
            <a:r>
              <a:rPr lang="es-CO" sz="2000" dirty="0"/>
              <a:t>Estrategia de visibilidad científica.</a:t>
            </a:r>
          </a:p>
          <a:p>
            <a:r>
              <a:rPr lang="es-CO" sz="2000" dirty="0"/>
              <a:t>Métricas tradicionales.</a:t>
            </a:r>
          </a:p>
          <a:p>
            <a:r>
              <a:rPr lang="es-CO" sz="2000" dirty="0"/>
              <a:t>Métricas alternativas.</a:t>
            </a:r>
          </a:p>
          <a:p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78085-4DF5-C2DD-07FD-4D8178FBE25E}"/>
              </a:ext>
            </a:extLst>
          </p:cNvPr>
          <p:cNvGrpSpPr/>
          <p:nvPr/>
        </p:nvGrpSpPr>
        <p:grpSpPr>
          <a:xfrm>
            <a:off x="3854339" y="219449"/>
            <a:ext cx="8097380" cy="1031966"/>
            <a:chOff x="3854339" y="221234"/>
            <a:chExt cx="8097380" cy="103196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7D9A8D-C341-75BE-040A-0A0099B19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96D6E5B-2E81-8435-2E71-54AE10FEA055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6- Impacto y Reputación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2" descr="seo articulos cientificos">
            <a:extLst>
              <a:ext uri="{FF2B5EF4-FFF2-40B4-BE49-F238E27FC236}">
                <a16:creationId xmlns:a16="http://schemas.microsoft.com/office/drawing/2014/main" id="{F184F707-4B1B-08F0-611C-54C6570BC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r="5952" b="-5"/>
          <a:stretch/>
        </p:blipFill>
        <p:spPr bwMode="auto">
          <a:xfrm>
            <a:off x="227275" y="1641399"/>
            <a:ext cx="6942600" cy="407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0587628-6D67-3783-7B18-93C42EEB705B}"/>
              </a:ext>
            </a:extLst>
          </p:cNvPr>
          <p:cNvSpPr txBox="1"/>
          <p:nvPr/>
        </p:nvSpPr>
        <p:spPr>
          <a:xfrm>
            <a:off x="96181" y="665375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https://neoscientia.com/seo-articulos-cientificos/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708BC2-3E16-9FC7-987C-708E90B773A4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052278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F7B37B6A-0235-A8C9-4437-3301394FD0A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51047" y="2485061"/>
            <a:ext cx="3916313" cy="2566121"/>
          </a:xfrm>
          <a:prstGeom prst="rect">
            <a:avLst/>
          </a:prstGeom>
        </p:spPr>
        <p:txBody>
          <a:bodyPr/>
          <a:lstStyle/>
          <a:p>
            <a:r>
              <a:rPr lang="es-CO" sz="2000" dirty="0"/>
              <a:t>Propiedad intelectual.</a:t>
            </a:r>
          </a:p>
          <a:p>
            <a:r>
              <a:rPr lang="es-CO" sz="2000" dirty="0"/>
              <a:t>Propiedad industrial.</a:t>
            </a:r>
          </a:p>
          <a:p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78085-4DF5-C2DD-07FD-4D8178FBE25E}"/>
              </a:ext>
            </a:extLst>
          </p:cNvPr>
          <p:cNvGrpSpPr/>
          <p:nvPr/>
        </p:nvGrpSpPr>
        <p:grpSpPr>
          <a:xfrm>
            <a:off x="3854339" y="206923"/>
            <a:ext cx="8097380" cy="1031966"/>
            <a:chOff x="3854339" y="221234"/>
            <a:chExt cx="8097380" cy="103196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7D9A8D-C341-75BE-040A-0A0099B19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29"/>
            <a:stretch/>
          </p:blipFill>
          <p:spPr>
            <a:xfrm>
              <a:off x="3854339" y="221234"/>
              <a:ext cx="8097380" cy="1031966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296D6E5B-2E81-8435-2E71-54AE10FEA055}"/>
                </a:ext>
              </a:extLst>
            </p:cNvPr>
            <p:cNvSpPr txBox="1">
              <a:spLocks/>
            </p:cNvSpPr>
            <p:nvPr/>
          </p:nvSpPr>
          <p:spPr>
            <a:xfrm>
              <a:off x="4049484" y="288944"/>
              <a:ext cx="5181601" cy="7254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lvl="0" indent="0" algn="l" defTabSz="914372" rtl="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lang="es-ES" sz="3200" b="0" i="0" u="none" strike="noStrike" kern="1200" cap="none" spc="0" baseline="0">
                  <a:solidFill>
                    <a:srgbClr val="151F6D"/>
                  </a:solidFill>
                  <a:uFillTx/>
                  <a:latin typeface="Century Gothic" pitchFamily="34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Transferencia Tecnológica </a:t>
              </a:r>
              <a:br>
                <a:rPr lang="es-CO" dirty="0">
                  <a:solidFill>
                    <a:schemeClr val="bg1"/>
                  </a:solidFill>
                </a:rPr>
              </a:br>
              <a:endParaRPr lang="es-P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371AFF66-5384-2477-BA14-86DE6AEE5E7F}"/>
              </a:ext>
            </a:extLst>
          </p:cNvPr>
          <p:cNvGrpSpPr/>
          <p:nvPr/>
        </p:nvGrpSpPr>
        <p:grpSpPr>
          <a:xfrm>
            <a:off x="736235" y="1598907"/>
            <a:ext cx="6714812" cy="4109171"/>
            <a:chOff x="841248" y="2516777"/>
            <a:chExt cx="6236208" cy="3660185"/>
          </a:xfrm>
        </p:grpSpPr>
        <p:pic>
          <p:nvPicPr>
            <p:cNvPr id="7" name="Picture 2" descr="Una caricatur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DF913F3-B27D-A7C2-8917-0CDA66CDEE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9" r="3" b="5967"/>
            <a:stretch/>
          </p:blipFill>
          <p:spPr bwMode="auto">
            <a:xfrm>
              <a:off x="841248" y="2516777"/>
              <a:ext cx="6236208" cy="36601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universidad1">
              <a:extLst>
                <a:ext uri="{FF2B5EF4-FFF2-40B4-BE49-F238E27FC236}">
                  <a16:creationId xmlns:a16="http://schemas.microsoft.com/office/drawing/2014/main" id="{A3A6E7B9-5AC8-D0D0-36F1-359BFF160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288" y="3762104"/>
              <a:ext cx="1384662" cy="138466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2779A621-BB13-9AB7-8665-4C539818E987}"/>
              </a:ext>
            </a:extLst>
          </p:cNvPr>
          <p:cNvSpPr txBox="1"/>
          <p:nvPr/>
        </p:nvSpPr>
        <p:spPr>
          <a:xfrm>
            <a:off x="118533" y="666186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https://www.fibao.es/cms/servicios-de-fibao/gestion-de-la-innovacion-y-la-transferencia-tecnologica/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CF9D44-BEB1-DC04-DF3B-540B44E64E3C}"/>
              </a:ext>
            </a:extLst>
          </p:cNvPr>
          <p:cNvSpPr txBox="1"/>
          <p:nvPr/>
        </p:nvSpPr>
        <p:spPr>
          <a:xfrm>
            <a:off x="3698575" y="6015692"/>
            <a:ext cx="499126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FF0000"/>
                </a:solidFill>
              </a:rPr>
              <a:t>Biblioteca + Cognos = Fortalecimiento de </a:t>
            </a:r>
            <a:r>
              <a:rPr lang="es-CO" sz="1600" b="1" dirty="0" err="1">
                <a:solidFill>
                  <a:srgbClr val="FF0000"/>
                </a:solidFill>
              </a:rPr>
              <a:t>Ia</a:t>
            </a:r>
            <a:r>
              <a:rPr lang="es-CO" sz="1600" b="1" dirty="0">
                <a:solidFill>
                  <a:srgbClr val="FF0000"/>
                </a:solidFill>
              </a:rPr>
              <a:t>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32357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AF4CAC-349A-EF34-D490-D8AB0E9D6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41" y="399770"/>
            <a:ext cx="10775853" cy="60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B418B-DE75-EA22-63D9-9B212759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974500"/>
            <a:ext cx="11315700" cy="456817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es-CO" b="1" i="1" dirty="0">
                <a:solidFill>
                  <a:schemeClr val="tx1"/>
                </a:solidFill>
              </a:rPr>
              <a:t>M. Sc. Jaime Andrés Uribe López</a:t>
            </a:r>
            <a:br>
              <a:rPr lang="es-CO" b="1" i="1" dirty="0">
                <a:solidFill>
                  <a:schemeClr val="tx1"/>
                </a:solidFill>
              </a:rPr>
            </a:br>
            <a:r>
              <a:rPr lang="es-CO" i="1" u="sng" dirty="0">
                <a:solidFill>
                  <a:schemeClr val="tx1"/>
                </a:solidFill>
              </a:rPr>
              <a:t>Director de Gestión del Conocimiento e Innovación</a:t>
            </a:r>
            <a:br>
              <a:rPr lang="es-CO" i="1" u="sng" dirty="0">
                <a:solidFill>
                  <a:schemeClr val="tx1"/>
                </a:solidFill>
              </a:rPr>
            </a:br>
            <a:r>
              <a:rPr lang="es-CO" b="1" i="1" dirty="0">
                <a:solidFill>
                  <a:schemeClr val="tx1"/>
                </a:solidFill>
              </a:rPr>
              <a:t>PUBLICIENCIA</a:t>
            </a:r>
            <a:br>
              <a:rPr lang="es-CO" b="1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CO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O" b="1" i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andres.uribe@publiciencia.com</a:t>
            </a:r>
            <a:br>
              <a:rPr lang="es-CO" b="1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CO" b="1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s-CO" sz="6600" b="1" i="1" dirty="0">
                <a:solidFill>
                  <a:schemeClr val="tx1"/>
                </a:solidFill>
              </a:rPr>
            </a:br>
            <a:r>
              <a:rPr lang="es-CO" sz="4800" b="1" i="1" dirty="0">
                <a:solidFill>
                  <a:schemeClr val="tx1"/>
                </a:solidFill>
              </a:rPr>
              <a:t>GRACIAS</a:t>
            </a:r>
            <a:endParaRPr lang="es-CO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07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94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CCD04A-FB7A-F7EF-AF9C-DD3F068A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9" y="466442"/>
            <a:ext cx="10635176" cy="59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ADE747-53FB-67E3-FE62-A0CBACF06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" y="425146"/>
            <a:ext cx="10691447" cy="60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3F2764-E2BF-4D81-2908-4FE1DD09F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9" y="483168"/>
            <a:ext cx="10494498" cy="59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9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DC6D57-B02B-3709-174F-AF7175DA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534968"/>
            <a:ext cx="10410093" cy="58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7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87EEF8-1F6D-D540-AAD2-10E31A82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23" y="548640"/>
            <a:ext cx="10376432" cy="58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4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690E71-4491-7F92-9C2D-942B17069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88" y="506438"/>
            <a:ext cx="10584070" cy="59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5668"/>
      </p:ext>
    </p:extLst>
  </p:cSld>
  <p:clrMapOvr>
    <a:masterClrMapping/>
  </p:clrMapOvr>
</p:sld>
</file>

<file path=ppt/theme/theme1.xml><?xml version="1.0" encoding="utf-8"?>
<a:theme xmlns:a="http://schemas.openxmlformats.org/drawingml/2006/main" name="Bibliote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ioteca" id="{0BA07B01-EDE5-48A0-A15A-DAE2CBF34A21}" vid="{F8AA7A3F-B0E2-43B2-9C2F-4247810DCF0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Biblioteca</Template>
  <TotalTime>6951</TotalTime>
  <Words>734</Words>
  <Application>Microsoft Office PowerPoint</Application>
  <PresentationFormat>Panorámica</PresentationFormat>
  <Paragraphs>95</Paragraphs>
  <Slides>31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 unicode ms</vt:lpstr>
      <vt:lpstr>Arial</vt:lpstr>
      <vt:lpstr>Calibri</vt:lpstr>
      <vt:lpstr>Century Gothic</vt:lpstr>
      <vt:lpstr>wfont_bdcf46_789f3296934e4d0481105ab190b624f0</vt:lpstr>
      <vt:lpstr>Wingdings</vt:lpstr>
      <vt:lpstr>Biblioteca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Biblioteca</vt:lpstr>
      <vt:lpstr>Presentación de PowerPoint</vt:lpstr>
      <vt:lpstr>Retos de las áreas Investigación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M. Sc. Jaime Andrés Uribe López Director de Gestión del Conocimiento e Innovación PUBLICIENCIA  andres.uribe@publiciencia.com   GRACIAS</vt:lpstr>
      <vt:lpstr>Presentación de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Harley Quinn</dc:creator>
  <cp:lastModifiedBy>Andrés Uribe López</cp:lastModifiedBy>
  <cp:revision>77</cp:revision>
  <dcterms:created xsi:type="dcterms:W3CDTF">2020-10-09T16:17:53Z</dcterms:created>
  <dcterms:modified xsi:type="dcterms:W3CDTF">2022-11-14T14:40:14Z</dcterms:modified>
</cp:coreProperties>
</file>