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8" r:id="rId3"/>
    <p:sldId id="271" r:id="rId4"/>
    <p:sldId id="259" r:id="rId5"/>
    <p:sldId id="270" r:id="rId6"/>
    <p:sldId id="261" r:id="rId7"/>
    <p:sldId id="262" r:id="rId8"/>
    <p:sldId id="268" r:id="rId9"/>
    <p:sldId id="273" r:id="rId10"/>
    <p:sldId id="260" r:id="rId11"/>
    <p:sldId id="276" r:id="rId12"/>
    <p:sldId id="275" r:id="rId13"/>
    <p:sldId id="277" r:id="rId14"/>
    <p:sldId id="278" r:id="rId15"/>
    <p:sldId id="263" r:id="rId16"/>
    <p:sldId id="266" r:id="rId17"/>
    <p:sldId id="257" r:id="rId1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C5AE42"/>
    <a:srgbClr val="D21318"/>
    <a:srgbClr val="A8130E"/>
    <a:srgbClr val="F4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p:scale>
          <a:sx n="87" d="100"/>
          <a:sy n="87" d="100"/>
        </p:scale>
        <p:origin x="660" y="174"/>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Ventas</c:v>
                </c:pt>
              </c:strCache>
            </c:strRef>
          </c:tx>
          <c:spPr>
            <a:solidFill>
              <a:schemeClr val="accent1">
                <a:lumMod val="75000"/>
              </a:schemeClr>
            </a:solidFill>
          </c:spPr>
          <c:dPt>
            <c:idx val="0"/>
            <c:bubble3D val="0"/>
            <c:spPr>
              <a:solidFill>
                <a:schemeClr val="accent1">
                  <a:lumMod val="75000"/>
                </a:schemeClr>
              </a:solidFill>
              <a:ln w="19050">
                <a:solidFill>
                  <a:srgbClr val="2F5597"/>
                </a:solidFill>
              </a:ln>
              <a:effectLst/>
            </c:spPr>
            <c:extLst>
              <c:ext xmlns:c16="http://schemas.microsoft.com/office/drawing/2014/chart" uri="{C3380CC4-5D6E-409C-BE32-E72D297353CC}">
                <c16:uniqueId val="{00000001-9138-4F6E-A8D0-1B24323E4A80}"/>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9138-4F6E-A8D0-1B24323E4A80}"/>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9138-4F6E-A8D0-1B24323E4A80}"/>
              </c:ext>
            </c:extLst>
          </c:dPt>
          <c:dPt>
            <c:idx val="3"/>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7-9138-4F6E-A8D0-1B24323E4A80}"/>
              </c:ext>
            </c:extLst>
          </c:dPt>
          <c:cat>
            <c:strRef>
              <c:f>Sheet1!$A$2:$A$5</c:f>
              <c:strCache>
                <c:ptCount val="2"/>
                <c:pt idx="0">
                  <c:v>1.er trimestre</c:v>
                </c:pt>
                <c:pt idx="1">
                  <c:v>2.º trimestre</c:v>
                </c:pt>
              </c:strCache>
            </c:strRef>
          </c:cat>
          <c:val>
            <c:numRef>
              <c:f>Sheet1!$B$2:$B$5</c:f>
              <c:numCache>
                <c:formatCode>General</c:formatCode>
                <c:ptCount val="4"/>
                <c:pt idx="0">
                  <c:v>13</c:v>
                </c:pt>
                <c:pt idx="1">
                  <c:v>25</c:v>
                </c:pt>
              </c:numCache>
            </c:numRef>
          </c:val>
          <c:extLst>
            <c:ext xmlns:c16="http://schemas.microsoft.com/office/drawing/2014/chart" uri="{C3380CC4-5D6E-409C-BE32-E72D297353CC}">
              <c16:uniqueId val="{00000008-9138-4F6E-A8D0-1B24323E4A8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B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CB79-42BA-AA60-326978140FD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CB79-42BA-AA60-326978140FD4}"/>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CB79-42BA-AA60-326978140FD4}"/>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CB79-42BA-AA60-326978140FD4}"/>
              </c:ext>
            </c:extLst>
          </c:dPt>
          <c:val>
            <c:numRef>
              <c:f>Sheet1!$B$2:$B$5</c:f>
              <c:numCache>
                <c:formatCode>General</c:formatCode>
                <c:ptCount val="4"/>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Ventas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1"/>
                      <c:pt idx="0">
                        <c:v>1.er trimestre</c:v>
                      </c:pt>
                    </c:strCache>
                  </c:strRef>
                </c15:cat>
              </c15:filteredCategoryTitle>
            </c:ext>
            <c:ext xmlns:c16="http://schemas.microsoft.com/office/drawing/2014/chart" uri="{C3380CC4-5D6E-409C-BE32-E72D297353CC}">
              <c16:uniqueId val="{00000008-CB79-42BA-AA60-326978140FD4}"/>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Ventas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24E-4FC1-BBD5-74C431912747}"/>
              </c:ext>
            </c:extLst>
          </c:dPt>
          <c:dPt>
            <c:idx val="1"/>
            <c:bubble3D val="0"/>
            <c:spPr>
              <a:solidFill>
                <a:srgbClr val="FFC000"/>
              </a:solidFill>
              <a:ln w="19050">
                <a:noFill/>
              </a:ln>
              <a:effectLst/>
            </c:spPr>
            <c:extLst>
              <c:ext xmlns:c16="http://schemas.microsoft.com/office/drawing/2014/chart" uri="{C3380CC4-5D6E-409C-BE32-E72D297353CC}">
                <c16:uniqueId val="{00000003-824E-4FC1-BBD5-74C43191274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24E-4FC1-BBD5-74C43191274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24E-4FC1-BBD5-74C431912747}"/>
              </c:ext>
            </c:extLst>
          </c:dPt>
          <c:cat>
            <c:strRef>
              <c:f>Sheet1!$A$2:$A$5</c:f>
              <c:strCache>
                <c:ptCount val="2"/>
                <c:pt idx="0">
                  <c:v>1.er trimestre</c:v>
                </c:pt>
                <c:pt idx="1">
                  <c:v>2.º trimestre</c:v>
                </c:pt>
              </c:strCache>
            </c:strRef>
          </c:cat>
          <c:val>
            <c:numRef>
              <c:f>Sheet1!$B$2:$B$5</c:f>
              <c:numCache>
                <c:formatCode>General</c:formatCode>
                <c:ptCount val="4"/>
                <c:pt idx="0">
                  <c:v>0</c:v>
                </c:pt>
                <c:pt idx="1">
                  <c:v>10</c:v>
                </c:pt>
              </c:numCache>
            </c:numRef>
          </c:val>
          <c:extLst>
            <c:ext xmlns:c16="http://schemas.microsoft.com/office/drawing/2014/chart" uri="{C3380CC4-5D6E-409C-BE32-E72D297353CC}">
              <c16:uniqueId val="{00000008-824E-4FC1-BBD5-74C43191274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Ventas</c:v>
                </c:pt>
              </c:strCache>
            </c:strRef>
          </c:tx>
          <c:spPr>
            <a:solidFill>
              <a:schemeClr val="accent2">
                <a:lumMod val="75000"/>
              </a:schemeClr>
            </a:solidFill>
            <a:ln>
              <a:solidFill>
                <a:schemeClr val="accent2">
                  <a:lumMod val="75000"/>
                </a:schemeClr>
              </a:solidFill>
            </a:ln>
          </c:spPr>
          <c:dPt>
            <c:idx val="0"/>
            <c:bubble3D val="0"/>
            <c:spPr>
              <a:solidFill>
                <a:schemeClr val="accent2">
                  <a:lumMod val="75000"/>
                </a:schemeClr>
              </a:solidFill>
              <a:ln w="19050">
                <a:solidFill>
                  <a:schemeClr val="accent2">
                    <a:lumMod val="75000"/>
                  </a:schemeClr>
                </a:solidFill>
              </a:ln>
              <a:effectLst/>
            </c:spPr>
            <c:extLst>
              <c:ext xmlns:c16="http://schemas.microsoft.com/office/drawing/2014/chart" uri="{C3380CC4-5D6E-409C-BE32-E72D297353CC}">
                <c16:uniqueId val="{00000001-7424-4649-8B47-9CBDE311A923}"/>
              </c:ext>
            </c:extLst>
          </c:dPt>
          <c:dPt>
            <c:idx val="1"/>
            <c:bubble3D val="0"/>
            <c:spPr>
              <a:solidFill>
                <a:schemeClr val="accent2">
                  <a:lumMod val="75000"/>
                </a:schemeClr>
              </a:solidFill>
              <a:ln w="19050">
                <a:solidFill>
                  <a:schemeClr val="accent2">
                    <a:lumMod val="75000"/>
                  </a:schemeClr>
                </a:solidFill>
              </a:ln>
              <a:effectLst/>
            </c:spPr>
            <c:extLst>
              <c:ext xmlns:c16="http://schemas.microsoft.com/office/drawing/2014/chart" uri="{C3380CC4-5D6E-409C-BE32-E72D297353CC}">
                <c16:uniqueId val="{00000003-7424-4649-8B47-9CBDE311A923}"/>
              </c:ext>
            </c:extLst>
          </c:dPt>
          <c:dPt>
            <c:idx val="2"/>
            <c:bubble3D val="0"/>
            <c:spPr>
              <a:solidFill>
                <a:schemeClr val="accent2">
                  <a:lumMod val="75000"/>
                </a:schemeClr>
              </a:solidFill>
              <a:ln w="19050">
                <a:solidFill>
                  <a:schemeClr val="accent2">
                    <a:lumMod val="75000"/>
                  </a:schemeClr>
                </a:solidFill>
              </a:ln>
              <a:effectLst/>
            </c:spPr>
            <c:extLst>
              <c:ext xmlns:c16="http://schemas.microsoft.com/office/drawing/2014/chart" uri="{C3380CC4-5D6E-409C-BE32-E72D297353CC}">
                <c16:uniqueId val="{00000005-7424-4649-8B47-9CBDE311A923}"/>
              </c:ext>
            </c:extLst>
          </c:dPt>
          <c:dPt>
            <c:idx val="3"/>
            <c:bubble3D val="0"/>
            <c:spPr>
              <a:solidFill>
                <a:schemeClr val="accent2">
                  <a:lumMod val="75000"/>
                </a:schemeClr>
              </a:solidFill>
              <a:ln w="19050">
                <a:solidFill>
                  <a:schemeClr val="accent2">
                    <a:lumMod val="75000"/>
                  </a:schemeClr>
                </a:solidFill>
              </a:ln>
              <a:effectLst/>
            </c:spPr>
            <c:extLst>
              <c:ext xmlns:c16="http://schemas.microsoft.com/office/drawing/2014/chart" uri="{C3380CC4-5D6E-409C-BE32-E72D297353CC}">
                <c16:uniqueId val="{00000007-7424-4649-8B47-9CBDE311A923}"/>
              </c:ext>
            </c:extLst>
          </c:dPt>
          <c:cat>
            <c:strRef>
              <c:f>Sheet1!$A$2:$A$5</c:f>
              <c:strCache>
                <c:ptCount val="2"/>
                <c:pt idx="0">
                  <c:v>1.er trimestre</c:v>
                </c:pt>
                <c:pt idx="1">
                  <c:v>2.º trimestre</c:v>
                </c:pt>
              </c:strCache>
            </c:strRef>
          </c:cat>
          <c:val>
            <c:numRef>
              <c:f>Sheet1!$B$2:$B$5</c:f>
              <c:numCache>
                <c:formatCode>General</c:formatCode>
                <c:ptCount val="4"/>
                <c:pt idx="0">
                  <c:v>4.4000000000000004</c:v>
                </c:pt>
                <c:pt idx="1">
                  <c:v>95.6</c:v>
                </c:pt>
              </c:numCache>
            </c:numRef>
          </c:val>
          <c:extLst>
            <c:ext xmlns:c16="http://schemas.microsoft.com/office/drawing/2014/chart" uri="{C3380CC4-5D6E-409C-BE32-E72D297353CC}">
              <c16:uniqueId val="{00000008-7424-4649-8B47-9CBDE311A92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26536-B62E-4307-89C1-E9B972F6EA6C}" type="doc">
      <dgm:prSet loTypeId="urn:microsoft.com/office/officeart/2005/8/layout/hProcess9" loCatId="process" qsTypeId="urn:microsoft.com/office/officeart/2005/8/quickstyle/simple1" qsCatId="simple" csTypeId="urn:microsoft.com/office/officeart/2005/8/colors/colorful5" csCatId="colorful" phldr="1"/>
      <dgm:spPr/>
    </dgm:pt>
    <dgm:pt modelId="{BFDF09E1-5D89-46BF-9F1F-C48E70A34407}">
      <dgm:prSet phldrT="[Texto]" custT="1"/>
      <dgm:spPr/>
      <dgm:t>
        <a:bodyPr/>
        <a:lstStyle/>
        <a:p>
          <a:r>
            <a:rPr lang="es-ES" sz="1100" dirty="0" smtClean="0"/>
            <a:t>Entidad pública</a:t>
          </a:r>
          <a:endParaRPr lang="es-ES" sz="1100" dirty="0"/>
        </a:p>
      </dgm:t>
    </dgm:pt>
    <dgm:pt modelId="{FA4D3969-2EAA-49DA-8B77-F008D63D54BB}" type="parTrans" cxnId="{A9AAC3FC-67ED-4C74-95FA-8837793AD700}">
      <dgm:prSet/>
      <dgm:spPr/>
      <dgm:t>
        <a:bodyPr/>
        <a:lstStyle/>
        <a:p>
          <a:endParaRPr lang="es-ES"/>
        </a:p>
      </dgm:t>
    </dgm:pt>
    <dgm:pt modelId="{B3B6CA2E-2AEE-4FFB-B78E-E36C23F37006}" type="sibTrans" cxnId="{A9AAC3FC-67ED-4C74-95FA-8837793AD700}">
      <dgm:prSet/>
      <dgm:spPr/>
      <dgm:t>
        <a:bodyPr/>
        <a:lstStyle/>
        <a:p>
          <a:endParaRPr lang="es-ES"/>
        </a:p>
      </dgm:t>
    </dgm:pt>
    <dgm:pt modelId="{DD4E8664-31F9-4D7D-8702-4A6885A63D76}">
      <dgm:prSet phldrT="[Texto]" custT="1"/>
      <dgm:spPr/>
      <dgm:t>
        <a:bodyPr/>
        <a:lstStyle/>
        <a:p>
          <a:r>
            <a:rPr lang="es-ES" sz="1100" dirty="0" smtClean="0"/>
            <a:t>Inscripción Registro Nacional de Bibliotecas</a:t>
          </a:r>
          <a:endParaRPr lang="es-ES" sz="1100" dirty="0"/>
        </a:p>
      </dgm:t>
    </dgm:pt>
    <dgm:pt modelId="{D7E19F6D-41AE-46A2-A878-454624FFB54C}" type="parTrans" cxnId="{3624C4D1-1881-40B1-97D5-365B250FFDC3}">
      <dgm:prSet/>
      <dgm:spPr/>
      <dgm:t>
        <a:bodyPr/>
        <a:lstStyle/>
        <a:p>
          <a:endParaRPr lang="es-ES"/>
        </a:p>
      </dgm:t>
    </dgm:pt>
    <dgm:pt modelId="{BE62FCFC-A741-4D06-A6CA-4C1A85EAE837}" type="sibTrans" cxnId="{3624C4D1-1881-40B1-97D5-365B250FFDC3}">
      <dgm:prSet/>
      <dgm:spPr/>
      <dgm:t>
        <a:bodyPr/>
        <a:lstStyle/>
        <a:p>
          <a:endParaRPr lang="es-ES"/>
        </a:p>
      </dgm:t>
    </dgm:pt>
    <dgm:pt modelId="{F631EB26-5FA7-48B4-82A0-7C3643D66332}">
      <dgm:prSet phldrT="[Texto]" custT="1"/>
      <dgm:spPr/>
      <dgm:t>
        <a:bodyPr/>
        <a:lstStyle/>
        <a:p>
          <a:r>
            <a:rPr lang="es-ES" sz="1100" dirty="0" smtClean="0"/>
            <a:t>Infraestructura física</a:t>
          </a:r>
          <a:endParaRPr lang="es-ES" sz="1100" dirty="0"/>
        </a:p>
      </dgm:t>
    </dgm:pt>
    <dgm:pt modelId="{54E25EFD-1EE8-474A-995F-9F488EE38CDE}" type="parTrans" cxnId="{38112E3E-0BF9-4E2F-AF1A-CD0BBF39FB09}">
      <dgm:prSet/>
      <dgm:spPr/>
      <dgm:t>
        <a:bodyPr/>
        <a:lstStyle/>
        <a:p>
          <a:endParaRPr lang="es-ES"/>
        </a:p>
      </dgm:t>
    </dgm:pt>
    <dgm:pt modelId="{BC2680A0-7C0A-4C0D-B7BE-AA36612E5358}" type="sibTrans" cxnId="{38112E3E-0BF9-4E2F-AF1A-CD0BBF39FB09}">
      <dgm:prSet/>
      <dgm:spPr/>
      <dgm:t>
        <a:bodyPr/>
        <a:lstStyle/>
        <a:p>
          <a:endParaRPr lang="es-ES"/>
        </a:p>
      </dgm:t>
    </dgm:pt>
    <dgm:pt modelId="{267C8567-5AAC-4065-A68B-A0FD483B0837}">
      <dgm:prSet phldrT="[Texto]" custT="1"/>
      <dgm:spPr/>
      <dgm:t>
        <a:bodyPr/>
        <a:lstStyle/>
        <a:p>
          <a:r>
            <a:rPr lang="es-ES" sz="1100" dirty="0" smtClean="0"/>
            <a:t>Infraestructura tecnológica</a:t>
          </a:r>
          <a:endParaRPr lang="es-ES" sz="1100" dirty="0"/>
        </a:p>
      </dgm:t>
    </dgm:pt>
    <dgm:pt modelId="{1C09E205-0BC8-464F-9FA1-87AFC626B411}" type="parTrans" cxnId="{8616EEBE-CAF9-43A6-8C66-438B909978C8}">
      <dgm:prSet/>
      <dgm:spPr/>
      <dgm:t>
        <a:bodyPr/>
        <a:lstStyle/>
        <a:p>
          <a:endParaRPr lang="es-ES"/>
        </a:p>
      </dgm:t>
    </dgm:pt>
    <dgm:pt modelId="{93ACFD8C-32C3-4B09-BA45-8C76BA2C0F78}" type="sibTrans" cxnId="{8616EEBE-CAF9-43A6-8C66-438B909978C8}">
      <dgm:prSet/>
      <dgm:spPr/>
      <dgm:t>
        <a:bodyPr/>
        <a:lstStyle/>
        <a:p>
          <a:endParaRPr lang="es-ES"/>
        </a:p>
      </dgm:t>
    </dgm:pt>
    <dgm:pt modelId="{749193C4-0893-45BC-BABB-CAC83E37AD5A}">
      <dgm:prSet phldrT="[Texto]" custT="1"/>
      <dgm:spPr/>
      <dgm:t>
        <a:bodyPr/>
        <a:lstStyle/>
        <a:p>
          <a:r>
            <a:rPr lang="es-ES" sz="1100" dirty="0" smtClean="0"/>
            <a:t>Presupuesto</a:t>
          </a:r>
          <a:endParaRPr lang="es-ES" sz="1100" dirty="0"/>
        </a:p>
      </dgm:t>
    </dgm:pt>
    <dgm:pt modelId="{F745B1D9-C699-49D6-A055-3D803D73EF6A}" type="parTrans" cxnId="{20F7589E-0BDA-4240-B708-D4EB15754F4B}">
      <dgm:prSet/>
      <dgm:spPr/>
      <dgm:t>
        <a:bodyPr/>
        <a:lstStyle/>
        <a:p>
          <a:endParaRPr lang="es-ES"/>
        </a:p>
      </dgm:t>
    </dgm:pt>
    <dgm:pt modelId="{358E9061-E155-43A6-8551-513E5A72E8F2}" type="sibTrans" cxnId="{20F7589E-0BDA-4240-B708-D4EB15754F4B}">
      <dgm:prSet/>
      <dgm:spPr/>
      <dgm:t>
        <a:bodyPr/>
        <a:lstStyle/>
        <a:p>
          <a:endParaRPr lang="es-ES"/>
        </a:p>
      </dgm:t>
    </dgm:pt>
    <dgm:pt modelId="{5581D17C-2A58-4746-A9DE-A8EA749E0D6E}">
      <dgm:prSet phldrT="[Texto]" custT="1"/>
      <dgm:spPr/>
      <dgm:t>
        <a:bodyPr/>
        <a:lstStyle/>
        <a:p>
          <a:r>
            <a:rPr lang="es-ES" sz="1100" dirty="0" smtClean="0"/>
            <a:t>Recursos Humanos</a:t>
          </a:r>
          <a:endParaRPr lang="es-ES" sz="1100" dirty="0"/>
        </a:p>
      </dgm:t>
    </dgm:pt>
    <dgm:pt modelId="{1B239CED-589B-4A37-8F3B-08319F2F0FB4}" type="parTrans" cxnId="{781CBA15-AAB4-4861-A92E-8F30144F1A1D}">
      <dgm:prSet/>
      <dgm:spPr/>
      <dgm:t>
        <a:bodyPr/>
        <a:lstStyle/>
        <a:p>
          <a:endParaRPr lang="es-ES"/>
        </a:p>
      </dgm:t>
    </dgm:pt>
    <dgm:pt modelId="{5A700A2D-FBA1-48EF-B7F4-978D42263831}" type="sibTrans" cxnId="{781CBA15-AAB4-4861-A92E-8F30144F1A1D}">
      <dgm:prSet/>
      <dgm:spPr/>
      <dgm:t>
        <a:bodyPr/>
        <a:lstStyle/>
        <a:p>
          <a:endParaRPr lang="es-ES"/>
        </a:p>
      </dgm:t>
    </dgm:pt>
    <dgm:pt modelId="{486C2621-8D3A-445D-B519-36476CBA84DB}">
      <dgm:prSet phldrT="[Texto]" custT="1"/>
      <dgm:spPr/>
      <dgm:t>
        <a:bodyPr/>
        <a:lstStyle/>
        <a:p>
          <a:r>
            <a:rPr lang="es-PE" sz="1100" dirty="0" smtClean="0"/>
            <a:t>autorización de la Autoridad que la preside</a:t>
          </a:r>
          <a:endParaRPr lang="es-ES" sz="1100" dirty="0"/>
        </a:p>
      </dgm:t>
    </dgm:pt>
    <dgm:pt modelId="{D339F29D-C030-46CA-93B9-FF053AC2EA95}" type="parTrans" cxnId="{A3889F6B-BA18-446E-8773-56016D82C425}">
      <dgm:prSet/>
      <dgm:spPr/>
      <dgm:t>
        <a:bodyPr/>
        <a:lstStyle/>
        <a:p>
          <a:endParaRPr lang="es-ES"/>
        </a:p>
      </dgm:t>
    </dgm:pt>
    <dgm:pt modelId="{58845B09-1B3B-4B9A-A75A-AECB7D09FAE5}" type="sibTrans" cxnId="{A3889F6B-BA18-446E-8773-56016D82C425}">
      <dgm:prSet/>
      <dgm:spPr/>
      <dgm:t>
        <a:bodyPr/>
        <a:lstStyle/>
        <a:p>
          <a:endParaRPr lang="es-ES"/>
        </a:p>
      </dgm:t>
    </dgm:pt>
    <dgm:pt modelId="{026825F0-9081-4FB4-B1BD-8AFF5A60942C}" type="pres">
      <dgm:prSet presAssocID="{59C26536-B62E-4307-89C1-E9B972F6EA6C}" presName="CompostProcess" presStyleCnt="0">
        <dgm:presLayoutVars>
          <dgm:dir/>
          <dgm:resizeHandles val="exact"/>
        </dgm:presLayoutVars>
      </dgm:prSet>
      <dgm:spPr/>
    </dgm:pt>
    <dgm:pt modelId="{57FD51CC-3279-4460-976E-4FBCF667DBBD}" type="pres">
      <dgm:prSet presAssocID="{59C26536-B62E-4307-89C1-E9B972F6EA6C}" presName="arrow" presStyleLbl="bgShp" presStyleIdx="0" presStyleCnt="1" custLinFactNeighborX="377" custLinFactNeighborY="-2065"/>
      <dgm:spPr/>
    </dgm:pt>
    <dgm:pt modelId="{C69969C1-CB1B-4FE9-83AB-F56ED493E687}" type="pres">
      <dgm:prSet presAssocID="{59C26536-B62E-4307-89C1-E9B972F6EA6C}" presName="linearProcess" presStyleCnt="0"/>
      <dgm:spPr/>
    </dgm:pt>
    <dgm:pt modelId="{0A22131B-4DEF-4B2A-91B0-09A574E7163D}" type="pres">
      <dgm:prSet presAssocID="{BFDF09E1-5D89-46BF-9F1F-C48E70A34407}" presName="textNode" presStyleLbl="node1" presStyleIdx="0" presStyleCnt="7">
        <dgm:presLayoutVars>
          <dgm:bulletEnabled val="1"/>
        </dgm:presLayoutVars>
      </dgm:prSet>
      <dgm:spPr/>
      <dgm:t>
        <a:bodyPr/>
        <a:lstStyle/>
        <a:p>
          <a:endParaRPr lang="es-ES"/>
        </a:p>
      </dgm:t>
    </dgm:pt>
    <dgm:pt modelId="{5E1A1398-A2C9-4E2D-B7E9-AA869FE20D3A}" type="pres">
      <dgm:prSet presAssocID="{B3B6CA2E-2AEE-4FFB-B78E-E36C23F37006}" presName="sibTrans" presStyleCnt="0"/>
      <dgm:spPr/>
    </dgm:pt>
    <dgm:pt modelId="{5BEB49F9-8E59-4D92-AADD-24AB6BD13C48}" type="pres">
      <dgm:prSet presAssocID="{DD4E8664-31F9-4D7D-8702-4A6885A63D76}" presName="textNode" presStyleLbl="node1" presStyleIdx="1" presStyleCnt="7" custScaleX="129943">
        <dgm:presLayoutVars>
          <dgm:bulletEnabled val="1"/>
        </dgm:presLayoutVars>
      </dgm:prSet>
      <dgm:spPr/>
      <dgm:t>
        <a:bodyPr/>
        <a:lstStyle/>
        <a:p>
          <a:endParaRPr lang="es-ES"/>
        </a:p>
      </dgm:t>
    </dgm:pt>
    <dgm:pt modelId="{6F1A53EE-0A0D-469E-81ED-593A1FF167E4}" type="pres">
      <dgm:prSet presAssocID="{BE62FCFC-A741-4D06-A6CA-4C1A85EAE837}" presName="sibTrans" presStyleCnt="0"/>
      <dgm:spPr/>
    </dgm:pt>
    <dgm:pt modelId="{EE275DCA-860E-42FA-A94B-664CCACE1D63}" type="pres">
      <dgm:prSet presAssocID="{F631EB26-5FA7-48B4-82A0-7C3643D66332}" presName="textNode" presStyleLbl="node1" presStyleIdx="2" presStyleCnt="7" custScaleX="159119">
        <dgm:presLayoutVars>
          <dgm:bulletEnabled val="1"/>
        </dgm:presLayoutVars>
      </dgm:prSet>
      <dgm:spPr/>
      <dgm:t>
        <a:bodyPr/>
        <a:lstStyle/>
        <a:p>
          <a:endParaRPr lang="es-ES"/>
        </a:p>
      </dgm:t>
    </dgm:pt>
    <dgm:pt modelId="{D1E1F2B8-DD31-4D97-B039-7F56257306A7}" type="pres">
      <dgm:prSet presAssocID="{BC2680A0-7C0A-4C0D-B7BE-AA36612E5358}" presName="sibTrans" presStyleCnt="0"/>
      <dgm:spPr/>
    </dgm:pt>
    <dgm:pt modelId="{0E4C1F41-C79D-4BF9-AFBF-F34DFAF0AB3B}" type="pres">
      <dgm:prSet presAssocID="{267C8567-5AAC-4065-A68B-A0FD483B0837}" presName="textNode" presStyleLbl="node1" presStyleIdx="3" presStyleCnt="7" custScaleX="147680">
        <dgm:presLayoutVars>
          <dgm:bulletEnabled val="1"/>
        </dgm:presLayoutVars>
      </dgm:prSet>
      <dgm:spPr/>
      <dgm:t>
        <a:bodyPr/>
        <a:lstStyle/>
        <a:p>
          <a:endParaRPr lang="es-ES"/>
        </a:p>
      </dgm:t>
    </dgm:pt>
    <dgm:pt modelId="{833C2637-4F1E-4A67-B1DC-702C31C3CEEA}" type="pres">
      <dgm:prSet presAssocID="{93ACFD8C-32C3-4B09-BA45-8C76BA2C0F78}" presName="sibTrans" presStyleCnt="0"/>
      <dgm:spPr/>
    </dgm:pt>
    <dgm:pt modelId="{CDF8BB3F-E97C-42B2-BA30-5343372D3402}" type="pres">
      <dgm:prSet presAssocID="{749193C4-0893-45BC-BABB-CAC83E37AD5A}" presName="textNode" presStyleLbl="node1" presStyleIdx="4" presStyleCnt="7" custScaleX="141537">
        <dgm:presLayoutVars>
          <dgm:bulletEnabled val="1"/>
        </dgm:presLayoutVars>
      </dgm:prSet>
      <dgm:spPr/>
      <dgm:t>
        <a:bodyPr/>
        <a:lstStyle/>
        <a:p>
          <a:endParaRPr lang="es-ES"/>
        </a:p>
      </dgm:t>
    </dgm:pt>
    <dgm:pt modelId="{9C537213-715C-43A0-8A8F-AE21E32B64D5}" type="pres">
      <dgm:prSet presAssocID="{358E9061-E155-43A6-8551-513E5A72E8F2}" presName="sibTrans" presStyleCnt="0"/>
      <dgm:spPr/>
    </dgm:pt>
    <dgm:pt modelId="{65C26400-3A48-4566-BB33-FB1AB0A22406}" type="pres">
      <dgm:prSet presAssocID="{5581D17C-2A58-4746-A9DE-A8EA749E0D6E}" presName="textNode" presStyleLbl="node1" presStyleIdx="5" presStyleCnt="7" custScaleX="135272">
        <dgm:presLayoutVars>
          <dgm:bulletEnabled val="1"/>
        </dgm:presLayoutVars>
      </dgm:prSet>
      <dgm:spPr/>
      <dgm:t>
        <a:bodyPr/>
        <a:lstStyle/>
        <a:p>
          <a:endParaRPr lang="es-ES"/>
        </a:p>
      </dgm:t>
    </dgm:pt>
    <dgm:pt modelId="{F37283B7-6952-49FC-8C3C-7FA375E8A031}" type="pres">
      <dgm:prSet presAssocID="{5A700A2D-FBA1-48EF-B7F4-978D42263831}" presName="sibTrans" presStyleCnt="0"/>
      <dgm:spPr/>
    </dgm:pt>
    <dgm:pt modelId="{F60AD7D9-922F-4C3A-85CF-A84DA4436D79}" type="pres">
      <dgm:prSet presAssocID="{486C2621-8D3A-445D-B519-36476CBA84DB}" presName="textNode" presStyleLbl="node1" presStyleIdx="6" presStyleCnt="7">
        <dgm:presLayoutVars>
          <dgm:bulletEnabled val="1"/>
        </dgm:presLayoutVars>
      </dgm:prSet>
      <dgm:spPr/>
      <dgm:t>
        <a:bodyPr/>
        <a:lstStyle/>
        <a:p>
          <a:endParaRPr lang="es-ES"/>
        </a:p>
      </dgm:t>
    </dgm:pt>
  </dgm:ptLst>
  <dgm:cxnLst>
    <dgm:cxn modelId="{3624C4D1-1881-40B1-97D5-365B250FFDC3}" srcId="{59C26536-B62E-4307-89C1-E9B972F6EA6C}" destId="{DD4E8664-31F9-4D7D-8702-4A6885A63D76}" srcOrd="1" destOrd="0" parTransId="{D7E19F6D-41AE-46A2-A878-454624FFB54C}" sibTransId="{BE62FCFC-A741-4D06-A6CA-4C1A85EAE837}"/>
    <dgm:cxn modelId="{BB53DB38-0748-4037-9AFC-808161C9E1CA}" type="presOf" srcId="{486C2621-8D3A-445D-B519-36476CBA84DB}" destId="{F60AD7D9-922F-4C3A-85CF-A84DA4436D79}" srcOrd="0" destOrd="0" presId="urn:microsoft.com/office/officeart/2005/8/layout/hProcess9"/>
    <dgm:cxn modelId="{781CBA15-AAB4-4861-A92E-8F30144F1A1D}" srcId="{59C26536-B62E-4307-89C1-E9B972F6EA6C}" destId="{5581D17C-2A58-4746-A9DE-A8EA749E0D6E}" srcOrd="5" destOrd="0" parTransId="{1B239CED-589B-4A37-8F3B-08319F2F0FB4}" sibTransId="{5A700A2D-FBA1-48EF-B7F4-978D42263831}"/>
    <dgm:cxn modelId="{A9AAC3FC-67ED-4C74-95FA-8837793AD700}" srcId="{59C26536-B62E-4307-89C1-E9B972F6EA6C}" destId="{BFDF09E1-5D89-46BF-9F1F-C48E70A34407}" srcOrd="0" destOrd="0" parTransId="{FA4D3969-2EAA-49DA-8B77-F008D63D54BB}" sibTransId="{B3B6CA2E-2AEE-4FFB-B78E-E36C23F37006}"/>
    <dgm:cxn modelId="{A3889F6B-BA18-446E-8773-56016D82C425}" srcId="{59C26536-B62E-4307-89C1-E9B972F6EA6C}" destId="{486C2621-8D3A-445D-B519-36476CBA84DB}" srcOrd="6" destOrd="0" parTransId="{D339F29D-C030-46CA-93B9-FF053AC2EA95}" sibTransId="{58845B09-1B3B-4B9A-A75A-AECB7D09FAE5}"/>
    <dgm:cxn modelId="{A45674E7-C1F5-4992-BC71-EF72737B5F68}" type="presOf" srcId="{749193C4-0893-45BC-BABB-CAC83E37AD5A}" destId="{CDF8BB3F-E97C-42B2-BA30-5343372D3402}" srcOrd="0" destOrd="0" presId="urn:microsoft.com/office/officeart/2005/8/layout/hProcess9"/>
    <dgm:cxn modelId="{8616EEBE-CAF9-43A6-8C66-438B909978C8}" srcId="{59C26536-B62E-4307-89C1-E9B972F6EA6C}" destId="{267C8567-5AAC-4065-A68B-A0FD483B0837}" srcOrd="3" destOrd="0" parTransId="{1C09E205-0BC8-464F-9FA1-87AFC626B411}" sibTransId="{93ACFD8C-32C3-4B09-BA45-8C76BA2C0F78}"/>
    <dgm:cxn modelId="{38112E3E-0BF9-4E2F-AF1A-CD0BBF39FB09}" srcId="{59C26536-B62E-4307-89C1-E9B972F6EA6C}" destId="{F631EB26-5FA7-48B4-82A0-7C3643D66332}" srcOrd="2" destOrd="0" parTransId="{54E25EFD-1EE8-474A-995F-9F488EE38CDE}" sibTransId="{BC2680A0-7C0A-4C0D-B7BE-AA36612E5358}"/>
    <dgm:cxn modelId="{3086BFA6-EF23-4FBD-966B-84D91D322A3A}" type="presOf" srcId="{DD4E8664-31F9-4D7D-8702-4A6885A63D76}" destId="{5BEB49F9-8E59-4D92-AADD-24AB6BD13C48}" srcOrd="0" destOrd="0" presId="urn:microsoft.com/office/officeart/2005/8/layout/hProcess9"/>
    <dgm:cxn modelId="{4B48613A-CEA3-403B-98EA-458C0B9E9EAC}" type="presOf" srcId="{59C26536-B62E-4307-89C1-E9B972F6EA6C}" destId="{026825F0-9081-4FB4-B1BD-8AFF5A60942C}" srcOrd="0" destOrd="0" presId="urn:microsoft.com/office/officeart/2005/8/layout/hProcess9"/>
    <dgm:cxn modelId="{20F7589E-0BDA-4240-B708-D4EB15754F4B}" srcId="{59C26536-B62E-4307-89C1-E9B972F6EA6C}" destId="{749193C4-0893-45BC-BABB-CAC83E37AD5A}" srcOrd="4" destOrd="0" parTransId="{F745B1D9-C699-49D6-A055-3D803D73EF6A}" sibTransId="{358E9061-E155-43A6-8551-513E5A72E8F2}"/>
    <dgm:cxn modelId="{73B73C4D-B5C9-49A2-85C6-1D6F3CBC6EE8}" type="presOf" srcId="{F631EB26-5FA7-48B4-82A0-7C3643D66332}" destId="{EE275DCA-860E-42FA-A94B-664CCACE1D63}" srcOrd="0" destOrd="0" presId="urn:microsoft.com/office/officeart/2005/8/layout/hProcess9"/>
    <dgm:cxn modelId="{B0BC8FCC-CE4F-4D33-9694-D61FBD32AB90}" type="presOf" srcId="{5581D17C-2A58-4746-A9DE-A8EA749E0D6E}" destId="{65C26400-3A48-4566-BB33-FB1AB0A22406}" srcOrd="0" destOrd="0" presId="urn:microsoft.com/office/officeart/2005/8/layout/hProcess9"/>
    <dgm:cxn modelId="{5531A1F2-BE2B-49BC-8BFD-805D68BD68ED}" type="presOf" srcId="{BFDF09E1-5D89-46BF-9F1F-C48E70A34407}" destId="{0A22131B-4DEF-4B2A-91B0-09A574E7163D}" srcOrd="0" destOrd="0" presId="urn:microsoft.com/office/officeart/2005/8/layout/hProcess9"/>
    <dgm:cxn modelId="{CFB24D40-BC93-4E5E-8635-D41BE7773953}" type="presOf" srcId="{267C8567-5AAC-4065-A68B-A0FD483B0837}" destId="{0E4C1F41-C79D-4BF9-AFBF-F34DFAF0AB3B}" srcOrd="0" destOrd="0" presId="urn:microsoft.com/office/officeart/2005/8/layout/hProcess9"/>
    <dgm:cxn modelId="{EA357F9E-7079-4FF8-9DD0-96A767AC2356}" type="presParOf" srcId="{026825F0-9081-4FB4-B1BD-8AFF5A60942C}" destId="{57FD51CC-3279-4460-976E-4FBCF667DBBD}" srcOrd="0" destOrd="0" presId="urn:microsoft.com/office/officeart/2005/8/layout/hProcess9"/>
    <dgm:cxn modelId="{9B5D5A80-EDD0-40A4-B502-09FE617BDB12}" type="presParOf" srcId="{026825F0-9081-4FB4-B1BD-8AFF5A60942C}" destId="{C69969C1-CB1B-4FE9-83AB-F56ED493E687}" srcOrd="1" destOrd="0" presId="urn:microsoft.com/office/officeart/2005/8/layout/hProcess9"/>
    <dgm:cxn modelId="{F847B3DE-8145-487F-AD32-1553BA21FCEF}" type="presParOf" srcId="{C69969C1-CB1B-4FE9-83AB-F56ED493E687}" destId="{0A22131B-4DEF-4B2A-91B0-09A574E7163D}" srcOrd="0" destOrd="0" presId="urn:microsoft.com/office/officeart/2005/8/layout/hProcess9"/>
    <dgm:cxn modelId="{2B0F40E2-37FC-45AB-A973-2FE22370351E}" type="presParOf" srcId="{C69969C1-CB1B-4FE9-83AB-F56ED493E687}" destId="{5E1A1398-A2C9-4E2D-B7E9-AA869FE20D3A}" srcOrd="1" destOrd="0" presId="urn:microsoft.com/office/officeart/2005/8/layout/hProcess9"/>
    <dgm:cxn modelId="{9C82F7EB-5E2E-4965-9B44-50176BAFD9DD}" type="presParOf" srcId="{C69969C1-CB1B-4FE9-83AB-F56ED493E687}" destId="{5BEB49F9-8E59-4D92-AADD-24AB6BD13C48}" srcOrd="2" destOrd="0" presId="urn:microsoft.com/office/officeart/2005/8/layout/hProcess9"/>
    <dgm:cxn modelId="{6188A830-7A98-44D8-9C66-DB57C015F3AF}" type="presParOf" srcId="{C69969C1-CB1B-4FE9-83AB-F56ED493E687}" destId="{6F1A53EE-0A0D-469E-81ED-593A1FF167E4}" srcOrd="3" destOrd="0" presId="urn:microsoft.com/office/officeart/2005/8/layout/hProcess9"/>
    <dgm:cxn modelId="{3518E747-778F-4EA7-A230-C48DC2D4AF25}" type="presParOf" srcId="{C69969C1-CB1B-4FE9-83AB-F56ED493E687}" destId="{EE275DCA-860E-42FA-A94B-664CCACE1D63}" srcOrd="4" destOrd="0" presId="urn:microsoft.com/office/officeart/2005/8/layout/hProcess9"/>
    <dgm:cxn modelId="{E0ACBDA4-E65C-4C39-9178-ABECDA317017}" type="presParOf" srcId="{C69969C1-CB1B-4FE9-83AB-F56ED493E687}" destId="{D1E1F2B8-DD31-4D97-B039-7F56257306A7}" srcOrd="5" destOrd="0" presId="urn:microsoft.com/office/officeart/2005/8/layout/hProcess9"/>
    <dgm:cxn modelId="{F4EE59DB-AE4A-47F5-8F77-DCD3535B6756}" type="presParOf" srcId="{C69969C1-CB1B-4FE9-83AB-F56ED493E687}" destId="{0E4C1F41-C79D-4BF9-AFBF-F34DFAF0AB3B}" srcOrd="6" destOrd="0" presId="urn:microsoft.com/office/officeart/2005/8/layout/hProcess9"/>
    <dgm:cxn modelId="{36284163-E6F9-4F43-8E94-FA65C91FF729}" type="presParOf" srcId="{C69969C1-CB1B-4FE9-83AB-F56ED493E687}" destId="{833C2637-4F1E-4A67-B1DC-702C31C3CEEA}" srcOrd="7" destOrd="0" presId="urn:microsoft.com/office/officeart/2005/8/layout/hProcess9"/>
    <dgm:cxn modelId="{6039DD0F-F436-4A5E-981B-91409B8843AD}" type="presParOf" srcId="{C69969C1-CB1B-4FE9-83AB-F56ED493E687}" destId="{CDF8BB3F-E97C-42B2-BA30-5343372D3402}" srcOrd="8" destOrd="0" presId="urn:microsoft.com/office/officeart/2005/8/layout/hProcess9"/>
    <dgm:cxn modelId="{AEADB87A-4811-4612-AE36-0A4916803582}" type="presParOf" srcId="{C69969C1-CB1B-4FE9-83AB-F56ED493E687}" destId="{9C537213-715C-43A0-8A8F-AE21E32B64D5}" srcOrd="9" destOrd="0" presId="urn:microsoft.com/office/officeart/2005/8/layout/hProcess9"/>
    <dgm:cxn modelId="{1B62DBD7-3598-4359-AB83-9D5584372478}" type="presParOf" srcId="{C69969C1-CB1B-4FE9-83AB-F56ED493E687}" destId="{65C26400-3A48-4566-BB33-FB1AB0A22406}" srcOrd="10" destOrd="0" presId="urn:microsoft.com/office/officeart/2005/8/layout/hProcess9"/>
    <dgm:cxn modelId="{DB5067AC-5981-4150-A6D1-8167E7C6A037}" type="presParOf" srcId="{C69969C1-CB1B-4FE9-83AB-F56ED493E687}" destId="{F37283B7-6952-49FC-8C3C-7FA375E8A031}" srcOrd="11" destOrd="0" presId="urn:microsoft.com/office/officeart/2005/8/layout/hProcess9"/>
    <dgm:cxn modelId="{5B4D31D9-057A-4A71-AAFF-29D0CA3EF941}" type="presParOf" srcId="{C69969C1-CB1B-4FE9-83AB-F56ED493E687}" destId="{F60AD7D9-922F-4C3A-85CF-A84DA4436D7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D51CC-3279-4460-976E-4FBCF667DBBD}">
      <dsp:nvSpPr>
        <dsp:cNvPr id="0" name=""/>
        <dsp:cNvSpPr/>
      </dsp:nvSpPr>
      <dsp:spPr>
        <a:xfrm>
          <a:off x="604592" y="0"/>
          <a:ext cx="6571280" cy="492091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2131B-4DEF-4B2A-91B0-09A574E7163D}">
      <dsp:nvSpPr>
        <dsp:cNvPr id="0" name=""/>
        <dsp:cNvSpPr/>
      </dsp:nvSpPr>
      <dsp:spPr>
        <a:xfrm>
          <a:off x="3096" y="1476274"/>
          <a:ext cx="762144" cy="19683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Entidad pública</a:t>
          </a:r>
          <a:endParaRPr lang="es-ES" sz="1100" kern="1200" dirty="0"/>
        </a:p>
      </dsp:txBody>
      <dsp:txXfrm>
        <a:off x="40301" y="1513479"/>
        <a:ext cx="687734" cy="1893956"/>
      </dsp:txXfrm>
    </dsp:sp>
    <dsp:sp modelId="{5BEB49F9-8E59-4D92-AADD-24AB6BD13C48}">
      <dsp:nvSpPr>
        <dsp:cNvPr id="0" name=""/>
        <dsp:cNvSpPr/>
      </dsp:nvSpPr>
      <dsp:spPr>
        <a:xfrm>
          <a:off x="892265" y="1476274"/>
          <a:ext cx="990353" cy="1968366"/>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Inscripción Registro Nacional de Bibliotecas</a:t>
          </a:r>
          <a:endParaRPr lang="es-ES" sz="1100" kern="1200" dirty="0"/>
        </a:p>
      </dsp:txBody>
      <dsp:txXfrm>
        <a:off x="940610" y="1524619"/>
        <a:ext cx="893663" cy="1871676"/>
      </dsp:txXfrm>
    </dsp:sp>
    <dsp:sp modelId="{EE275DCA-860E-42FA-A94B-664CCACE1D63}">
      <dsp:nvSpPr>
        <dsp:cNvPr id="0" name=""/>
        <dsp:cNvSpPr/>
      </dsp:nvSpPr>
      <dsp:spPr>
        <a:xfrm>
          <a:off x="2009643" y="1476274"/>
          <a:ext cx="1212717" cy="196836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Infraestructura física</a:t>
          </a:r>
          <a:endParaRPr lang="es-ES" sz="1100" kern="1200" dirty="0"/>
        </a:p>
      </dsp:txBody>
      <dsp:txXfrm>
        <a:off x="2068843" y="1535474"/>
        <a:ext cx="1094317" cy="1849966"/>
      </dsp:txXfrm>
    </dsp:sp>
    <dsp:sp modelId="{0E4C1F41-C79D-4BF9-AFBF-F34DFAF0AB3B}">
      <dsp:nvSpPr>
        <dsp:cNvPr id="0" name=""/>
        <dsp:cNvSpPr/>
      </dsp:nvSpPr>
      <dsp:spPr>
        <a:xfrm>
          <a:off x="3349384" y="1476274"/>
          <a:ext cx="1125535" cy="196836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Infraestructura tecnológica</a:t>
          </a:r>
          <a:endParaRPr lang="es-ES" sz="1100" kern="1200" dirty="0"/>
        </a:p>
      </dsp:txBody>
      <dsp:txXfrm>
        <a:off x="3404328" y="1531218"/>
        <a:ext cx="1015647" cy="1858478"/>
      </dsp:txXfrm>
    </dsp:sp>
    <dsp:sp modelId="{CDF8BB3F-E97C-42B2-BA30-5343372D3402}">
      <dsp:nvSpPr>
        <dsp:cNvPr id="0" name=""/>
        <dsp:cNvSpPr/>
      </dsp:nvSpPr>
      <dsp:spPr>
        <a:xfrm>
          <a:off x="4601943" y="1476274"/>
          <a:ext cx="1078716" cy="196836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Presupuesto</a:t>
          </a:r>
          <a:endParaRPr lang="es-ES" sz="1100" kern="1200" dirty="0"/>
        </a:p>
      </dsp:txBody>
      <dsp:txXfrm>
        <a:off x="4654602" y="1528933"/>
        <a:ext cx="973398" cy="1863048"/>
      </dsp:txXfrm>
    </dsp:sp>
    <dsp:sp modelId="{65C26400-3A48-4566-BB33-FB1AB0A22406}">
      <dsp:nvSpPr>
        <dsp:cNvPr id="0" name=""/>
        <dsp:cNvSpPr/>
      </dsp:nvSpPr>
      <dsp:spPr>
        <a:xfrm>
          <a:off x="5807684" y="1476274"/>
          <a:ext cx="1030968" cy="1968366"/>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Recursos Humanos</a:t>
          </a:r>
          <a:endParaRPr lang="es-ES" sz="1100" kern="1200" dirty="0"/>
        </a:p>
      </dsp:txBody>
      <dsp:txXfrm>
        <a:off x="5858012" y="1526602"/>
        <a:ext cx="930312" cy="1867710"/>
      </dsp:txXfrm>
    </dsp:sp>
    <dsp:sp modelId="{F60AD7D9-922F-4C3A-85CF-A84DA4436D79}">
      <dsp:nvSpPr>
        <dsp:cNvPr id="0" name=""/>
        <dsp:cNvSpPr/>
      </dsp:nvSpPr>
      <dsp:spPr>
        <a:xfrm>
          <a:off x="6965676" y="1476274"/>
          <a:ext cx="762144" cy="196836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PE" sz="1100" kern="1200" dirty="0" smtClean="0"/>
            <a:t>autorización de la Autoridad que la preside</a:t>
          </a:r>
          <a:endParaRPr lang="es-ES" sz="1100" kern="1200" dirty="0"/>
        </a:p>
      </dsp:txBody>
      <dsp:txXfrm>
        <a:off x="7002881" y="1513479"/>
        <a:ext cx="687734" cy="18939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4D7FF9-7D40-448A-84BE-8AAADE149423}" type="datetimeFigureOut">
              <a:rPr lang="es-PE" smtClean="0"/>
              <a:t>15/11/2022</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F31A4-7B91-4FC0-82D6-91C46CCF2AEF}" type="slidenum">
              <a:rPr lang="es-PE" smtClean="0"/>
              <a:t>‹Nº›</a:t>
            </a:fld>
            <a:endParaRPr lang="es-PE"/>
          </a:p>
        </p:txBody>
      </p:sp>
    </p:spTree>
    <p:extLst>
      <p:ext uri="{BB962C8B-B14F-4D97-AF65-F5344CB8AC3E}">
        <p14:creationId xmlns:p14="http://schemas.microsoft.com/office/powerpoint/2010/main" val="82971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74099-B79F-41FC-B481-81AEDA62D849}" type="datetimeFigureOut">
              <a:rPr lang="es-PE" smtClean="0"/>
              <a:t>15/11/2022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E406D-AC66-42F5-B5E9-7932B225118F}" type="slidenum">
              <a:rPr lang="es-PE" smtClean="0"/>
              <a:t>‹Nº›</a:t>
            </a:fld>
            <a:endParaRPr lang="es-PE"/>
          </a:p>
        </p:txBody>
      </p:sp>
    </p:spTree>
    <p:extLst>
      <p:ext uri="{BB962C8B-B14F-4D97-AF65-F5344CB8AC3E}">
        <p14:creationId xmlns:p14="http://schemas.microsoft.com/office/powerpoint/2010/main" val="295632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AE321BA-597A-4E5A-AE56-77D2A58B716F}"/>
              </a:ext>
            </a:extLst>
          </p:cNvPr>
          <p:cNvPicPr>
            <a:picLocks noChangeAspect="1"/>
          </p:cNvPicPr>
          <p:nvPr userDrawn="1"/>
        </p:nvPicPr>
        <p:blipFill rotWithShape="1">
          <a:blip r:embed="rId2"/>
          <a:srcRect t="5116" b="8746"/>
          <a:stretch/>
        </p:blipFill>
        <p:spPr>
          <a:xfrm>
            <a:off x="0" y="1"/>
            <a:ext cx="12192000" cy="6857999"/>
          </a:xfrm>
          <a:prstGeom prst="rect">
            <a:avLst/>
          </a:prstGeom>
        </p:spPr>
      </p:pic>
    </p:spTree>
    <p:extLst>
      <p:ext uri="{BB962C8B-B14F-4D97-AF65-F5344CB8AC3E}">
        <p14:creationId xmlns:p14="http://schemas.microsoft.com/office/powerpoint/2010/main" val="361549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C127481-F941-445D-8DE2-29A3DFFF3A04}"/>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tabla 6"/>
          <p:cNvSpPr txBox="1">
            <a:spLocks noGrp="1"/>
          </p:cNvSpPr>
          <p:nvPr>
            <p:ph type="tbl" idx="4294967295"/>
          </p:nvPr>
        </p:nvSpPr>
        <p:spPr>
          <a:xfrm>
            <a:off x="3636513" y="1534646"/>
            <a:ext cx="7967660" cy="4300084"/>
          </a:xfrm>
          <a:prstGeom prst="rect">
            <a:avLst/>
          </a:prstGeom>
        </p:spPr>
        <p:txBody>
          <a:bodyPr/>
          <a:lstStyle>
            <a:lvl1pPr>
              <a:buClr>
                <a:srgbClr val="D21318"/>
              </a:buClr>
              <a:defRPr lang="es-PE"/>
            </a:lvl1pPr>
          </a:lstStyle>
          <a:p>
            <a:pPr lvl="0"/>
            <a:r>
              <a:rPr lang="es-ES" dirty="0"/>
              <a:t>Haga clic en el icono para agregar una tabla</a:t>
            </a:r>
            <a:endParaRPr lang="es-PE" dirty="0"/>
          </a:p>
        </p:txBody>
      </p:sp>
      <p:sp>
        <p:nvSpPr>
          <p:cNvPr id="3" name="Título 1"/>
          <p:cNvSpPr txBox="1">
            <a:spLocks noGrp="1"/>
          </p:cNvSpPr>
          <p:nvPr>
            <p:ph type="title"/>
          </p:nvPr>
        </p:nvSpPr>
        <p:spPr>
          <a:xfrm>
            <a:off x="419095" y="299136"/>
            <a:ext cx="11185077" cy="1235510"/>
          </a:xfrm>
          <a:prstGeom prst="rect">
            <a:avLst/>
          </a:prstGeom>
        </p:spPr>
        <p:txBody>
          <a:bodyPr>
            <a:normAutofit/>
          </a:bodyPr>
          <a:lstStyle>
            <a:lvl1pPr>
              <a:defRPr sz="3200"/>
            </a:lvl1pPr>
          </a:lstStyle>
          <a:p>
            <a:pPr lvl="0"/>
            <a:r>
              <a:rPr lang="es-ES" dirty="0"/>
              <a:t>Haga clic para modificar el estilo de título del patrón</a:t>
            </a:r>
            <a:endParaRPr lang="es-PE" dirty="0"/>
          </a:p>
        </p:txBody>
      </p:sp>
      <p:sp>
        <p:nvSpPr>
          <p:cNvPr id="4" name="Rectángulo 1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5" name="Marcador de texto 10"/>
          <p:cNvSpPr txBox="1">
            <a:spLocks noGrp="1"/>
          </p:cNvSpPr>
          <p:nvPr>
            <p:ph type="body" idx="4294967295"/>
          </p:nvPr>
        </p:nvSpPr>
        <p:spPr>
          <a:xfrm>
            <a:off x="419096" y="1556418"/>
            <a:ext cx="3036886" cy="4278313"/>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37016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co Gris">
    <p:bg>
      <p:bgPr>
        <a:gradFill>
          <a:gsLst>
            <a:gs pos="0">
              <a:srgbClr val="FFFFFF"/>
            </a:gs>
            <a:gs pos="100000">
              <a:srgbClr val="FBFBFB"/>
            </a:gs>
          </a:gsLst>
          <a:lin ang="5400000"/>
        </a:gra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1F303E7-746D-4917-9132-9326E166C28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3" name="Marcador de texto 6"/>
          <p:cNvSpPr txBox="1">
            <a:spLocks noGrp="1"/>
          </p:cNvSpPr>
          <p:nvPr>
            <p:ph type="body" idx="4294967295"/>
          </p:nvPr>
        </p:nvSpPr>
        <p:spPr>
          <a:xfrm>
            <a:off x="419096" y="1562096"/>
            <a:ext cx="5010153" cy="44195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657975" y="1562096"/>
            <a:ext cx="5010153" cy="44195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249032" cy="1262960"/>
          </a:xfrm>
          <a:prstGeom prst="rect">
            <a:avLst/>
          </a:prstGeom>
        </p:spPr>
        <p:txBody>
          <a:bodyPr>
            <a:noAutofit/>
          </a:bodyPr>
          <a:lstStyle>
            <a:lvl1pPr>
              <a:defRPr sz="3200"/>
            </a:lvl1pPr>
          </a:lstStyle>
          <a:p>
            <a:pPr lvl="0"/>
            <a:r>
              <a:rPr lang="es-ES"/>
              <a:t>Haga clic para modificar el estilo de título del patrón</a:t>
            </a:r>
            <a:endParaRPr lang="es-PE"/>
          </a:p>
        </p:txBody>
      </p:sp>
      <p:sp>
        <p:nvSpPr>
          <p:cNvPr id="6" name="Rectángulo 1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3602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zul Blanco">
    <p:bg>
      <p:bgPr>
        <a:solidFill>
          <a:srgbClr val="FFFFFF"/>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A937CC-E73E-472C-A1DD-3976802DCE0A}"/>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3" name="Marcador de texto 6"/>
          <p:cNvSpPr txBox="1">
            <a:spLocks noGrp="1"/>
          </p:cNvSpPr>
          <p:nvPr>
            <p:ph type="body" idx="4294967295"/>
          </p:nvPr>
        </p:nvSpPr>
        <p:spPr>
          <a:xfrm>
            <a:off x="419096" y="1581153"/>
            <a:ext cx="5010153" cy="4400549"/>
          </a:xfrm>
          <a:prstGeom prst="rect">
            <a:avLst/>
          </a:prstGeo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476996" y="1581153"/>
            <a:ext cx="5010153" cy="4400549"/>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068053" cy="1282017"/>
          </a:xfrm>
          <a:prstGeom prst="rect">
            <a:avLst/>
          </a:prstGeom>
        </p:spPr>
        <p:txBody>
          <a:bodyPr>
            <a:noAutofit/>
          </a:bodyPr>
          <a:lstStyle>
            <a:lvl1pPr>
              <a:defRPr lang="es-PE" sz="3200" dirty="0"/>
            </a:lvl1pPr>
          </a:lstStyle>
          <a:p>
            <a:pPr lvl="0"/>
            <a:r>
              <a:rPr lang="es-ES" dirty="0"/>
              <a:t>Haga clic para modificar el estilo de título del patrón</a:t>
            </a:r>
            <a:endParaRPr lang="es-PE" dirty="0"/>
          </a:p>
        </p:txBody>
      </p:sp>
      <p:sp>
        <p:nvSpPr>
          <p:cNvPr id="6" name="Rectángulo 11"/>
          <p:cNvSpPr/>
          <p:nvPr/>
        </p:nvSpPr>
        <p:spPr>
          <a:xfrm>
            <a:off x="419096" y="299136"/>
            <a:ext cx="3390906" cy="49551"/>
          </a:xfrm>
          <a:prstGeom prst="rect">
            <a:avLst/>
          </a:pr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8" name="Rectángulo 18">
            <a:extLst>
              <a:ext uri="{FF2B5EF4-FFF2-40B4-BE49-F238E27FC236}">
                <a16:creationId xmlns:a16="http://schemas.microsoft.com/office/drawing/2014/main" id="{0D1B0EB2-8E23-42F0-8A99-7E057ABF7FA0}"/>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424790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bjetivo">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C06DE57-A050-434B-9A91-A7ABC01B15E6}"/>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4" name="Marcador de texto 5"/>
          <p:cNvSpPr txBox="1">
            <a:spLocks noGrp="1"/>
          </p:cNvSpPr>
          <p:nvPr>
            <p:ph type="body" idx="4294967295"/>
          </p:nvPr>
        </p:nvSpPr>
        <p:spPr>
          <a:xfrm>
            <a:off x="419096" y="1695453"/>
            <a:ext cx="11010904" cy="4400549"/>
          </a:xfrm>
          <a:prstGeom prst="rect">
            <a:avLst/>
          </a:prstGeom>
        </p:spPr>
        <p:txBody>
          <a:bodyPr/>
          <a:lstStyle>
            <a:lvl1pPr>
              <a:defRPr lang="es-ES" dirty="0"/>
            </a:lvl1pPr>
          </a:lstStyle>
          <a:p>
            <a:pPr lvl="0">
              <a:buClr>
                <a:srgbClr val="D21318"/>
              </a:buClr>
            </a:pPr>
            <a:r>
              <a:rPr lang="es-ES" dirty="0"/>
              <a:t>Haga clic para modificar el estilo de texto del patrón</a:t>
            </a:r>
          </a:p>
        </p:txBody>
      </p:sp>
      <p:sp>
        <p:nvSpPr>
          <p:cNvPr id="8" name="Título 1">
            <a:extLst>
              <a:ext uri="{FF2B5EF4-FFF2-40B4-BE49-F238E27FC236}">
                <a16:creationId xmlns:a16="http://schemas.microsoft.com/office/drawing/2014/main" id="{9029524D-7FD3-414C-8133-65344E8B4DA6}"/>
              </a:ext>
            </a:extLst>
          </p:cNvPr>
          <p:cNvSpPr txBox="1">
            <a:spLocks noGrp="1"/>
          </p:cNvSpPr>
          <p:nvPr>
            <p:ph type="title"/>
          </p:nvPr>
        </p:nvSpPr>
        <p:spPr>
          <a:xfrm>
            <a:off x="419096" y="299136"/>
            <a:ext cx="11068053" cy="1282017"/>
          </a:xfrm>
          <a:prstGeom prst="rect">
            <a:avLst/>
          </a:prstGeom>
        </p:spPr>
        <p:txBody>
          <a:bodyPr>
            <a:noAutofit/>
          </a:bodyPr>
          <a:lstStyle>
            <a:lvl1pPr>
              <a:defRPr lang="es-PE" sz="3200" dirty="0"/>
            </a:lvl1pPr>
          </a:lstStyle>
          <a:p>
            <a:pPr lvl="0"/>
            <a:r>
              <a:rPr lang="es-ES" dirty="0"/>
              <a:t>Haga clic para modificar el estilo de título del patrón</a:t>
            </a:r>
            <a:endParaRPr lang="es-PE" dirty="0"/>
          </a:p>
        </p:txBody>
      </p:sp>
      <p:sp>
        <p:nvSpPr>
          <p:cNvPr id="9" name="Rectángulo 18">
            <a:extLst>
              <a:ext uri="{FF2B5EF4-FFF2-40B4-BE49-F238E27FC236}">
                <a16:creationId xmlns:a16="http://schemas.microsoft.com/office/drawing/2014/main" id="{F74F6D47-CB7F-449E-A4FA-CEE388D69302}"/>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95732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15B559-6BC7-4DDD-99B7-34D4F5B39704}"/>
              </a:ext>
            </a:extLst>
          </p:cNvPr>
          <p:cNvPicPr>
            <a:picLocks noChangeAspect="1"/>
          </p:cNvPicPr>
          <p:nvPr userDrawn="1"/>
        </p:nvPicPr>
        <p:blipFill rotWithShape="1">
          <a:blip r:embed="rId2"/>
          <a:srcRect l="10142" t="23566" r="12533" b="25435"/>
          <a:stretch/>
        </p:blipFill>
        <p:spPr>
          <a:xfrm>
            <a:off x="0" y="1828800"/>
            <a:ext cx="12200652" cy="5029199"/>
          </a:xfrm>
          <a:prstGeom prst="rect">
            <a:avLst/>
          </a:prstGeom>
        </p:spPr>
      </p:pic>
    </p:spTree>
    <p:extLst>
      <p:ext uri="{BB962C8B-B14F-4D97-AF65-F5344CB8AC3E}">
        <p14:creationId xmlns:p14="http://schemas.microsoft.com/office/powerpoint/2010/main" val="28889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Objetivo2">
    <p:bg>
      <p:bgPr>
        <a:solidFill>
          <a:srgbClr val="FFFFFF"/>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97DEC55-4A53-4096-BF03-0E508FF65B97}"/>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6" y="299136"/>
            <a:ext cx="11315700" cy="1130848"/>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texto 3"/>
          <p:cNvSpPr txBox="1">
            <a:spLocks noGrp="1"/>
          </p:cNvSpPr>
          <p:nvPr>
            <p:ph type="body" idx="4294967295"/>
          </p:nvPr>
        </p:nvSpPr>
        <p:spPr>
          <a:xfrm>
            <a:off x="419096" y="1429984"/>
            <a:ext cx="11315700" cy="5047021"/>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Rectángulo 5"/>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48258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n Izquierda">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80F9427-6D58-4E4E-8682-07FF50A6161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posición de imagen 6"/>
          <p:cNvSpPr txBox="1">
            <a:spLocks noGrp="1"/>
          </p:cNvSpPr>
          <p:nvPr>
            <p:ph type="pic" idx="4294967295"/>
          </p:nvPr>
        </p:nvSpPr>
        <p:spPr>
          <a:xfrm>
            <a:off x="114299" y="0"/>
            <a:ext cx="4800600" cy="6858000"/>
          </a:xfrm>
          <a:prstGeom prst="rect">
            <a:avLst/>
          </a:prstGeom>
        </p:spPr>
        <p:txBody>
          <a:bodyPr/>
          <a:lstStyle>
            <a:lvl1pPr>
              <a:buClr>
                <a:srgbClr val="D21318"/>
              </a:buClr>
              <a:defRPr lang="es-PE"/>
            </a:lvl1pPr>
          </a:lstStyle>
          <a:p>
            <a:pPr lvl="0"/>
            <a:r>
              <a:rPr lang="es-ES" dirty="0"/>
              <a:t>Haga clic en el icono para agregar una imagen</a:t>
            </a:r>
            <a:endParaRPr lang="es-PE" dirty="0"/>
          </a:p>
        </p:txBody>
      </p:sp>
      <p:sp>
        <p:nvSpPr>
          <p:cNvPr id="4" name="Título 8"/>
          <p:cNvSpPr txBox="1">
            <a:spLocks noGrp="1"/>
          </p:cNvSpPr>
          <p:nvPr>
            <p:ph type="title"/>
          </p:nvPr>
        </p:nvSpPr>
        <p:spPr>
          <a:xfrm>
            <a:off x="5086349" y="300775"/>
            <a:ext cx="6743700" cy="1273729"/>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5" name="Marcador de texto 10"/>
          <p:cNvSpPr txBox="1">
            <a:spLocks noGrp="1"/>
          </p:cNvSpPr>
          <p:nvPr>
            <p:ph type="body" idx="4294967295"/>
          </p:nvPr>
        </p:nvSpPr>
        <p:spPr>
          <a:xfrm>
            <a:off x="5086349" y="1638303"/>
            <a:ext cx="6743700" cy="4552953"/>
          </a:xfrm>
          <a:prstGeom prst="rect">
            <a:avLst/>
          </a:prstGeom>
        </p:spPr>
        <p:txBody>
          <a:bodyPr/>
          <a:lstStyle>
            <a:lvl1pPr marL="0" indent="0">
              <a:buNone/>
              <a:defRPr/>
            </a:lvl1pPr>
          </a:lstStyle>
          <a:p>
            <a:pPr lvl="0"/>
            <a:r>
              <a:rPr lang="es-ES"/>
              <a:t>Haga clic para modificar el estilo de texto del patrón</a:t>
            </a:r>
          </a:p>
        </p:txBody>
      </p:sp>
      <p:sp>
        <p:nvSpPr>
          <p:cNvPr id="12" name="Rectángulo 5">
            <a:extLst>
              <a:ext uri="{FF2B5EF4-FFF2-40B4-BE49-F238E27FC236}">
                <a16:creationId xmlns:a16="http://schemas.microsoft.com/office/drawing/2014/main" id="{7C825658-42F8-458B-B869-680CA5F1149E}"/>
              </a:ext>
            </a:extLst>
          </p:cNvPr>
          <p:cNvSpPr/>
          <p:nvPr userDrawn="1"/>
        </p:nvSpPr>
        <p:spPr>
          <a:xfrm>
            <a:off x="5086799"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91839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n Derech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978BEDA-5796-4AB4-B8F3-F84EA3D7F639}"/>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posición de imagen 6"/>
          <p:cNvSpPr txBox="1">
            <a:spLocks noGrp="1"/>
          </p:cNvSpPr>
          <p:nvPr>
            <p:ph type="pic" idx="4294967295"/>
          </p:nvPr>
        </p:nvSpPr>
        <p:spPr>
          <a:xfrm>
            <a:off x="6362696" y="0"/>
            <a:ext cx="5829300" cy="6858000"/>
          </a:xfrm>
          <a:prstGeom prst="rect">
            <a:avLst/>
          </a:prstGeom>
        </p:spPr>
        <p:txBody>
          <a:bodyPr/>
          <a:lstStyle>
            <a:lvl1pPr>
              <a:buClr>
                <a:srgbClr val="D21318"/>
              </a:buClr>
              <a:defRPr lang="es-PE"/>
            </a:lvl1pPr>
          </a:lstStyle>
          <a:p>
            <a:pPr lvl="0"/>
            <a:r>
              <a:rPr lang="es-ES" dirty="0"/>
              <a:t>Haga clic en el icono para agregar una imagen</a:t>
            </a:r>
            <a:endParaRPr lang="es-PE" dirty="0"/>
          </a:p>
        </p:txBody>
      </p:sp>
      <p:sp>
        <p:nvSpPr>
          <p:cNvPr id="4" name="Marcador de texto 2"/>
          <p:cNvSpPr txBox="1">
            <a:spLocks noGrp="1"/>
          </p:cNvSpPr>
          <p:nvPr>
            <p:ph type="body" idx="4294967295"/>
          </p:nvPr>
        </p:nvSpPr>
        <p:spPr>
          <a:xfrm>
            <a:off x="419096" y="1790700"/>
            <a:ext cx="5734046" cy="45719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5734056" cy="1491563"/>
          </a:xfrm>
          <a:prstGeom prst="rect">
            <a:avLst/>
          </a:prstGeom>
        </p:spPr>
        <p:txBody>
          <a:bodyPr>
            <a:normAutofit/>
          </a:bodyPr>
          <a:lstStyle>
            <a:lvl1pPr>
              <a:defRPr sz="3200"/>
            </a:lvl1pPr>
          </a:lstStyle>
          <a:p>
            <a:pPr lvl="0"/>
            <a:r>
              <a:rPr lang="es-ES" dirty="0"/>
              <a:t>Haga clic para modificar el estilo de título del patrón</a:t>
            </a:r>
            <a:endParaRPr lang="es-PE" dirty="0"/>
          </a:p>
        </p:txBody>
      </p:sp>
      <p:sp>
        <p:nvSpPr>
          <p:cNvPr id="9" name="Rectángulo 5">
            <a:extLst>
              <a:ext uri="{FF2B5EF4-FFF2-40B4-BE49-F238E27FC236}">
                <a16:creationId xmlns:a16="http://schemas.microsoft.com/office/drawing/2014/main" id="{2068368C-CFA4-44D4-B5D0-A7CEF76CD8E5}"/>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25737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n Pie">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95DE526-0007-4C70-8477-02C79540362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posición de imagen 6"/>
          <p:cNvSpPr txBox="1">
            <a:spLocks noGrp="1"/>
          </p:cNvSpPr>
          <p:nvPr>
            <p:ph type="pic" idx="4294967295"/>
          </p:nvPr>
        </p:nvSpPr>
        <p:spPr>
          <a:xfrm>
            <a:off x="0" y="4991096"/>
            <a:ext cx="12191996" cy="1866903"/>
          </a:xfrm>
          <a:prstGeom prst="rect">
            <a:avLst/>
          </a:prstGeom>
        </p:spPr>
        <p:txBody>
          <a:bodyPr/>
          <a:lstStyle>
            <a:lvl1pPr>
              <a:buClr>
                <a:srgbClr val="D21318"/>
              </a:buClr>
              <a:defRPr lang="es-PE"/>
            </a:lvl1pPr>
          </a:lstStyle>
          <a:p>
            <a:pPr lvl="0"/>
            <a:r>
              <a:rPr lang="es-ES" dirty="0"/>
              <a:t>Haga clic en el icono para agregar una imagen</a:t>
            </a:r>
            <a:endParaRPr lang="es-PE" dirty="0"/>
          </a:p>
        </p:txBody>
      </p:sp>
      <p:sp>
        <p:nvSpPr>
          <p:cNvPr id="3" name="Título 1"/>
          <p:cNvSpPr txBox="1">
            <a:spLocks noGrp="1"/>
          </p:cNvSpPr>
          <p:nvPr>
            <p:ph type="title"/>
          </p:nvPr>
        </p:nvSpPr>
        <p:spPr>
          <a:xfrm>
            <a:off x="419095" y="299136"/>
            <a:ext cx="11410953" cy="1072464"/>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4" name="Rectángulo 9"/>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5" name="Marcador de texto 2"/>
          <p:cNvSpPr txBox="1">
            <a:spLocks noGrp="1"/>
          </p:cNvSpPr>
          <p:nvPr>
            <p:ph type="body" idx="4294967295"/>
          </p:nvPr>
        </p:nvSpPr>
        <p:spPr>
          <a:xfrm>
            <a:off x="419096" y="1371600"/>
            <a:ext cx="5734046" cy="3276596"/>
          </a:xfrm>
          <a:prstGeom prst="rect">
            <a:avLst/>
          </a:prstGeom>
        </p:spPr>
        <p:txBody>
          <a:bodyPr/>
          <a:lstStyle>
            <a:lvl1pPr marL="342900" indent="-342900">
              <a:buClr>
                <a:srgbClr val="D21318"/>
              </a:buClr>
              <a:buFont typeface="Wingdings" panose="05000000000000000000" pitchFamily="2" charset="2"/>
              <a:buChar char="§"/>
              <a:defRPr/>
            </a:lvl1pPr>
            <a:lvl2pPr marL="742941" indent="-285750">
              <a:buClr>
                <a:srgbClr val="D21318"/>
              </a:buClr>
              <a:buFont typeface="Wingdings" panose="05000000000000000000" pitchFamily="2" charset="2"/>
              <a:buChar char="§"/>
              <a:defRPr/>
            </a:lvl2pPr>
            <a:lvl3pPr marL="1200132" indent="-285750">
              <a:buClr>
                <a:srgbClr val="D21318"/>
              </a:buClr>
              <a:buFont typeface="Wingdings" panose="05000000000000000000" pitchFamily="2" charset="2"/>
              <a:buChar char="§"/>
              <a:defRPr/>
            </a:lvl3pPr>
            <a:lvl4pPr marL="1657323" indent="-285750">
              <a:buClr>
                <a:srgbClr val="D21318"/>
              </a:buClr>
              <a:buFont typeface="Wingdings" panose="05000000000000000000" pitchFamily="2" charset="2"/>
              <a:buChar char="§"/>
              <a:defRPr/>
            </a:lvl4pPr>
            <a:lvl5pPr marL="2114505" indent="-285750">
              <a:buClr>
                <a:srgbClr val="D21318"/>
              </a:buClr>
              <a:buFont typeface="Wingdings" panose="05000000000000000000" pitchFamily="2" charset="2"/>
              <a:buChar cha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6" name="Marcador de texto 4"/>
          <p:cNvSpPr txBox="1">
            <a:spLocks noGrp="1"/>
          </p:cNvSpPr>
          <p:nvPr>
            <p:ph type="body" idx="4294967295"/>
          </p:nvPr>
        </p:nvSpPr>
        <p:spPr>
          <a:xfrm>
            <a:off x="6324603" y="1371600"/>
            <a:ext cx="5505446" cy="32765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277788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47C919-1F58-44EA-9C5D-6B9FF0558EF2}"/>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3" name="Marcador de texto 6"/>
          <p:cNvSpPr txBox="1">
            <a:spLocks noGrp="1"/>
          </p:cNvSpPr>
          <p:nvPr>
            <p:ph type="body" idx="4294967295"/>
          </p:nvPr>
        </p:nvSpPr>
        <p:spPr>
          <a:xfrm>
            <a:off x="419096" y="1429984"/>
            <a:ext cx="4381503" cy="5047021"/>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Marcador de gráfico 16"/>
          <p:cNvSpPr txBox="1">
            <a:spLocks noGrp="1"/>
          </p:cNvSpPr>
          <p:nvPr>
            <p:ph type="chart" idx="4294967295"/>
          </p:nvPr>
        </p:nvSpPr>
        <p:spPr>
          <a:xfrm>
            <a:off x="4953003" y="1430341"/>
            <a:ext cx="6819896" cy="5046665"/>
          </a:xfrm>
          <a:prstGeom prst="rect">
            <a:avLst/>
          </a:prstGeom>
        </p:spPr>
        <p:txBody>
          <a:bodyPr/>
          <a:lstStyle>
            <a:lvl1pPr>
              <a:buClr>
                <a:srgbClr val="D21318"/>
              </a:buClr>
              <a:defRPr lang="es-PE"/>
            </a:lvl1pPr>
          </a:lstStyle>
          <a:p>
            <a:pPr lvl="0"/>
            <a:r>
              <a:rPr lang="es-ES" dirty="0"/>
              <a:t>Haga clic en el icono para agregar un gráfico</a:t>
            </a:r>
            <a:endParaRPr lang="es-PE" dirty="0"/>
          </a:p>
        </p:txBody>
      </p:sp>
      <p:sp>
        <p:nvSpPr>
          <p:cNvPr id="9" name="Título 1">
            <a:extLst>
              <a:ext uri="{FF2B5EF4-FFF2-40B4-BE49-F238E27FC236}">
                <a16:creationId xmlns:a16="http://schemas.microsoft.com/office/drawing/2014/main" id="{30ADB18C-6EA4-4BB3-8CCA-BEB0A0BD0B12}"/>
              </a:ext>
            </a:extLst>
          </p:cNvPr>
          <p:cNvSpPr txBox="1">
            <a:spLocks noGrp="1"/>
          </p:cNvSpPr>
          <p:nvPr>
            <p:ph type="title"/>
          </p:nvPr>
        </p:nvSpPr>
        <p:spPr>
          <a:xfrm>
            <a:off x="419096" y="299136"/>
            <a:ext cx="11163078" cy="1129614"/>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10" name="Rectángulo 8">
            <a:extLst>
              <a:ext uri="{FF2B5EF4-FFF2-40B4-BE49-F238E27FC236}">
                <a16:creationId xmlns:a16="http://schemas.microsoft.com/office/drawing/2014/main" id="{8E6EF409-BC98-44A3-A1EA-429951D91EC4}"/>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0297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E34457A-20DB-4E35-B132-F8868FD36C95}"/>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6" y="299136"/>
            <a:ext cx="11163078" cy="1129614"/>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5029200" y="1428750"/>
            <a:ext cx="6552974" cy="5090665"/>
          </a:xfrm>
          <a:prstGeom prst="rect">
            <a:avLst/>
          </a:prstGeom>
        </p:spPr>
        <p:txBody>
          <a:bodyPr/>
          <a:lstStyle>
            <a:lvl1pPr>
              <a:buClr>
                <a:srgbClr val="D21318"/>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419096" y="1429984"/>
            <a:ext cx="4381503" cy="5047021"/>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55113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rtArt Abaj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AB61DE6-64B5-4A1D-ADAF-D1CA8A1A2FB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5" y="299136"/>
            <a:ext cx="11163077" cy="1130848"/>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419096" y="2840821"/>
            <a:ext cx="11163077" cy="3678594"/>
          </a:xfrm>
          <a:prstGeom prst="rect">
            <a:avLst/>
          </a:prstGeom>
        </p:spPr>
        <p:txBody>
          <a:bodyPr/>
          <a:lstStyle>
            <a:lvl1pPr>
              <a:buClr>
                <a:srgbClr val="D21318"/>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419096" y="1429984"/>
            <a:ext cx="11163077" cy="1095506"/>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57279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rtArt Derech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92C18E-E01A-472D-A81F-B014FC4DCC88}"/>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6" y="299135"/>
            <a:ext cx="11163078" cy="1035311"/>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419096" y="1334447"/>
            <a:ext cx="5241477" cy="5184968"/>
          </a:xfrm>
          <a:prstGeom prst="rect">
            <a:avLst/>
          </a:prstGeom>
        </p:spPr>
        <p:txBody>
          <a:bodyPr/>
          <a:lstStyle>
            <a:lvl1pPr>
              <a:buClr>
                <a:srgbClr val="D21318"/>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6106884" y="1334447"/>
            <a:ext cx="5475290" cy="5184968"/>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38945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4467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2" r:id="rId12"/>
    <p:sldLayoutId id="2147483662" r:id="rId13"/>
    <p:sldLayoutId id="2147483674" r:id="rId14"/>
  </p:sldLayoutIdLst>
  <p:txStyles>
    <p:titleStyle>
      <a:lvl1pPr marL="0" marR="0" lvl="0" indent="0" algn="l" defTabSz="914372" rtl="0" eaLnBrk="1" fontAlgn="auto" hangingPunct="1">
        <a:lnSpc>
          <a:spcPct val="90000"/>
        </a:lnSpc>
        <a:spcBef>
          <a:spcPts val="0"/>
        </a:spcBef>
        <a:spcAft>
          <a:spcPts val="0"/>
        </a:spcAft>
        <a:buNone/>
        <a:tabLst/>
        <a:defRPr lang="es-ES" sz="4400" b="0" i="0" u="none" strike="noStrike" kern="1200" cap="none" spc="0" baseline="0">
          <a:solidFill>
            <a:srgbClr val="151F6D"/>
          </a:solidFill>
          <a:uFillTx/>
          <a:latin typeface="Century Gothic" pitchFamily="34"/>
        </a:defRPr>
      </a:lvl1pPr>
    </p:titleStyle>
    <p:bodyStyle>
      <a:lvl1pPr marL="228590" marR="0" lvl="0" indent="-228590" algn="l" defTabSz="914372" rtl="0" eaLnBrk="1" fontAlgn="auto" hangingPunct="1">
        <a:lnSpc>
          <a:spcPct val="90000"/>
        </a:lnSpc>
        <a:spcBef>
          <a:spcPts val="1000"/>
        </a:spcBef>
        <a:spcAft>
          <a:spcPts val="0"/>
        </a:spcAft>
        <a:buClr>
          <a:srgbClr val="008EC0"/>
        </a:buClr>
        <a:buSzPct val="100000"/>
        <a:buFont typeface="Wingdings" pitchFamily="2"/>
        <a:buChar char="§"/>
        <a:tabLst/>
        <a:defRPr lang="es-ES" sz="2000" b="0" i="0" u="none" strike="noStrike" kern="1200" cap="none" spc="0" baseline="0">
          <a:solidFill>
            <a:srgbClr val="767171"/>
          </a:solidFill>
          <a:uFillTx/>
          <a:latin typeface="Century Gothic" pitchFamily="34"/>
        </a:defRPr>
      </a:lvl1pPr>
      <a:lvl2pPr marL="685781" marR="0" lvl="1"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800" b="0" i="0" u="none" strike="noStrike" kern="1200" cap="none" spc="0" baseline="0">
          <a:solidFill>
            <a:srgbClr val="767171"/>
          </a:solidFill>
          <a:uFillTx/>
          <a:latin typeface="Century Gothic" pitchFamily="34"/>
        </a:defRPr>
      </a:lvl2pPr>
      <a:lvl3pPr marL="1142972" marR="0" lvl="2"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600" b="0" i="0" u="none" strike="noStrike" kern="1200" cap="none" spc="0" baseline="0">
          <a:solidFill>
            <a:srgbClr val="767171"/>
          </a:solidFill>
          <a:uFillTx/>
          <a:latin typeface="Century Gothic" pitchFamily="34"/>
        </a:defRPr>
      </a:lvl3pPr>
      <a:lvl4pPr marL="1600163" marR="0" lvl="3"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400" b="0" i="0" u="none" strike="noStrike" kern="1200" cap="none" spc="0" baseline="0">
          <a:solidFill>
            <a:srgbClr val="767171"/>
          </a:solidFill>
          <a:uFillTx/>
          <a:latin typeface="Century Gothic" pitchFamily="34"/>
        </a:defRPr>
      </a:lvl4pPr>
      <a:lvl5pPr marL="2057345" marR="0" lvl="4"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400" b="0" i="0" u="none" strike="noStrike" kern="1200" cap="none" spc="0" baseline="0">
          <a:solidFill>
            <a:srgbClr val="767171"/>
          </a:solidFill>
          <a:uFillTx/>
          <a:latin typeface="Century Gothic"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jefatura@bnp.gob.pe" TargetMode="External"/><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bnp.gob.p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2.xml"/><Relationship Id="rId7"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chart" Target="../charts/chart4.xml"/><Relationship Id="rId10" Type="http://schemas.openxmlformats.org/officeDocument/2006/relationships/image" Target="../media/image11.jpg"/><Relationship Id="rId4" Type="http://schemas.openxmlformats.org/officeDocument/2006/relationships/chart" Target="../charts/chart3.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26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441625-3B38-6D2A-B829-11823945DFEC}"/>
              </a:ext>
            </a:extLst>
          </p:cNvPr>
          <p:cNvSpPr>
            <a:spLocks noGrp="1"/>
          </p:cNvSpPr>
          <p:nvPr>
            <p:ph type="title"/>
          </p:nvPr>
        </p:nvSpPr>
        <p:spPr>
          <a:xfrm>
            <a:off x="5529432" y="300775"/>
            <a:ext cx="4808668" cy="1273729"/>
          </a:xfrm>
        </p:spPr>
        <p:txBody>
          <a:bodyPr/>
          <a:lstStyle/>
          <a:p>
            <a:pPr algn="ctr"/>
            <a:r>
              <a:rPr lang="en-US" b="1" dirty="0" err="1">
                <a:solidFill>
                  <a:srgbClr val="002060"/>
                </a:solidFill>
                <a:latin typeface="+mn-lt"/>
                <a:ea typeface="+mn-ea"/>
                <a:cs typeface="+mn-cs"/>
              </a:rPr>
              <a:t>Desconcentración</a:t>
            </a:r>
            <a:r>
              <a:rPr lang="en-US" b="1" dirty="0">
                <a:solidFill>
                  <a:srgbClr val="002060"/>
                </a:solidFill>
                <a:latin typeface="+mn-lt"/>
                <a:ea typeface="+mn-ea"/>
                <a:cs typeface="+mn-cs"/>
              </a:rPr>
              <a:t> del </a:t>
            </a:r>
            <a:r>
              <a:rPr lang="en-US" b="1" dirty="0" err="1">
                <a:solidFill>
                  <a:srgbClr val="002060"/>
                </a:solidFill>
                <a:latin typeface="+mn-lt"/>
                <a:ea typeface="+mn-ea"/>
                <a:cs typeface="+mn-cs"/>
              </a:rPr>
              <a:t>Depósito</a:t>
            </a:r>
            <a:r>
              <a:rPr lang="en-US" b="1" dirty="0">
                <a:solidFill>
                  <a:srgbClr val="002060"/>
                </a:solidFill>
                <a:latin typeface="+mn-lt"/>
                <a:ea typeface="+mn-ea"/>
                <a:cs typeface="+mn-cs"/>
              </a:rPr>
              <a:t> Legal </a:t>
            </a:r>
          </a:p>
        </p:txBody>
      </p:sp>
      <p:sp>
        <p:nvSpPr>
          <p:cNvPr id="14" name="Text Placeholder 3">
            <a:extLst>
              <a:ext uri="{FF2B5EF4-FFF2-40B4-BE49-F238E27FC236}">
                <a16:creationId xmlns:a16="http://schemas.microsoft.com/office/drawing/2014/main" id="{07EE7D54-D332-1663-E634-E22F40409FE5}"/>
              </a:ext>
            </a:extLst>
          </p:cNvPr>
          <p:cNvSpPr>
            <a:spLocks noGrp="1"/>
          </p:cNvSpPr>
          <p:nvPr>
            <p:ph type="body" idx="4294967295"/>
          </p:nvPr>
        </p:nvSpPr>
        <p:spPr>
          <a:xfrm>
            <a:off x="5448300" y="1500139"/>
            <a:ext cx="6381749" cy="4552953"/>
          </a:xfrm>
        </p:spPr>
        <p:txBody>
          <a:bodyPr/>
          <a:lstStyle/>
          <a:p>
            <a:pPr marL="0" marR="0" algn="just" fontAlgn="base">
              <a:lnSpc>
                <a:spcPct val="107000"/>
              </a:lnSpc>
              <a:spcBef>
                <a:spcPts val="0"/>
              </a:spcBef>
              <a:spcAft>
                <a:spcPts val="800"/>
              </a:spcAft>
            </a:pPr>
            <a:r>
              <a:rPr lang="es-PE" dirty="0">
                <a:solidFill>
                  <a:srgbClr val="5D5B5B"/>
                </a:solidFill>
                <a:latin typeface="Helvetica Now Display"/>
              </a:rPr>
              <a:t>La BNP abrió el primer Centro de Acopio en la ciudad de Ica. La Universidad Nacional San Luis Gonzaga firmó convenio con la BNP a fin de convertirse en uno de los Centros de Acopio del Depósito Legal.</a:t>
            </a:r>
          </a:p>
          <a:p>
            <a:pPr marL="0" marR="0" algn="just" fontAlgn="base">
              <a:lnSpc>
                <a:spcPct val="107000"/>
              </a:lnSpc>
              <a:spcBef>
                <a:spcPts val="0"/>
              </a:spcBef>
              <a:spcAft>
                <a:spcPts val="800"/>
              </a:spcAft>
            </a:pPr>
            <a:r>
              <a:rPr lang="es-PE" dirty="0">
                <a:solidFill>
                  <a:srgbClr val="5D5B5B"/>
                </a:solidFill>
                <a:latin typeface="Helvetica Now Display"/>
              </a:rPr>
              <a:t>Ica uno de los departamentos con mayor producción editorial.</a:t>
            </a:r>
          </a:p>
          <a:p>
            <a:pPr marL="0" marR="0" algn="just" fontAlgn="base">
              <a:lnSpc>
                <a:spcPct val="107000"/>
              </a:lnSpc>
              <a:spcBef>
                <a:spcPts val="0"/>
              </a:spcBef>
              <a:spcAft>
                <a:spcPts val="800"/>
              </a:spcAft>
            </a:pPr>
            <a:r>
              <a:rPr lang="es-PE" dirty="0">
                <a:solidFill>
                  <a:srgbClr val="5D5B5B"/>
                </a:solidFill>
                <a:latin typeface="Helvetica Now Display"/>
              </a:rPr>
              <a:t> La Propuesta presentada a la Universidad Nacional San Luis Gonzaga de Ica fue bien recibida y con el apoyo de la Oficina de Cooperación, Dirección de Servicios Académicos y Relaciones internacionales de la Universidad se concretó la firma del convenio y la apertura del primer Centro de Acopio.</a:t>
            </a:r>
          </a:p>
          <a:p>
            <a:pPr marL="0" marR="0" algn="just" fontAlgn="base">
              <a:lnSpc>
                <a:spcPct val="107000"/>
              </a:lnSpc>
              <a:spcBef>
                <a:spcPts val="0"/>
              </a:spcBef>
              <a:spcAft>
                <a:spcPts val="800"/>
              </a:spcAft>
            </a:pPr>
            <a:endParaRPr lang="en-US" dirty="0">
              <a:solidFill>
                <a:srgbClr val="5D5B5B"/>
              </a:solidFill>
              <a:latin typeface="Helvetica Now Display"/>
            </a:endParaRPr>
          </a:p>
        </p:txBody>
      </p:sp>
      <p:pic>
        <p:nvPicPr>
          <p:cNvPr id="8" name="Imagen 7">
            <a:extLst>
              <a:ext uri="{FF2B5EF4-FFF2-40B4-BE49-F238E27FC236}">
                <a16:creationId xmlns:a16="http://schemas.microsoft.com/office/drawing/2014/main" id="{53C2318B-FCAC-EAE9-AE39-EC81D826E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16021" cy="3029924"/>
          </a:xfrm>
          <a:prstGeom prst="rect">
            <a:avLst/>
          </a:prstGeom>
        </p:spPr>
      </p:pic>
      <p:pic>
        <p:nvPicPr>
          <p:cNvPr id="6"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338100" y="111325"/>
            <a:ext cx="1742740" cy="635278"/>
          </a:xfrm>
          <a:prstGeom prst="rect">
            <a:avLst/>
          </a:prstGeom>
          <a:noFill/>
          <a:ln>
            <a:no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29924"/>
            <a:ext cx="5116021" cy="3409348"/>
          </a:xfrm>
          <a:prstGeom prst="rect">
            <a:avLst/>
          </a:prstGeom>
        </p:spPr>
      </p:pic>
    </p:spTree>
    <p:extLst>
      <p:ext uri="{BB962C8B-B14F-4D97-AF65-F5344CB8AC3E}">
        <p14:creationId xmlns:p14="http://schemas.microsoft.com/office/powerpoint/2010/main" val="189075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441625-3B38-6D2A-B829-11823945DFEC}"/>
              </a:ext>
            </a:extLst>
          </p:cNvPr>
          <p:cNvSpPr>
            <a:spLocks noGrp="1"/>
          </p:cNvSpPr>
          <p:nvPr>
            <p:ph type="title"/>
          </p:nvPr>
        </p:nvSpPr>
        <p:spPr>
          <a:xfrm>
            <a:off x="4312694" y="215153"/>
            <a:ext cx="4778413" cy="1273729"/>
          </a:xfrm>
        </p:spPr>
        <p:txBody>
          <a:bodyPr/>
          <a:lstStyle/>
          <a:p>
            <a:pPr algn="ctr"/>
            <a:r>
              <a:rPr lang="en-US" b="1" dirty="0" err="1">
                <a:solidFill>
                  <a:srgbClr val="002060"/>
                </a:solidFill>
                <a:latin typeface="+mn-lt"/>
                <a:ea typeface="+mn-ea"/>
                <a:cs typeface="+mn-cs"/>
              </a:rPr>
              <a:t>Desconcentración</a:t>
            </a:r>
            <a:r>
              <a:rPr lang="en-US" b="1" dirty="0">
                <a:solidFill>
                  <a:srgbClr val="002060"/>
                </a:solidFill>
                <a:latin typeface="+mn-lt"/>
                <a:ea typeface="+mn-ea"/>
                <a:cs typeface="+mn-cs"/>
              </a:rPr>
              <a:t> del </a:t>
            </a:r>
            <a:r>
              <a:rPr lang="en-US" b="1" dirty="0" err="1">
                <a:solidFill>
                  <a:srgbClr val="002060"/>
                </a:solidFill>
                <a:latin typeface="+mn-lt"/>
                <a:ea typeface="+mn-ea"/>
                <a:cs typeface="+mn-cs"/>
              </a:rPr>
              <a:t>Depósito</a:t>
            </a:r>
            <a:r>
              <a:rPr lang="en-US" b="1" dirty="0">
                <a:solidFill>
                  <a:srgbClr val="002060"/>
                </a:solidFill>
                <a:latin typeface="+mn-lt"/>
                <a:ea typeface="+mn-ea"/>
                <a:cs typeface="+mn-cs"/>
              </a:rPr>
              <a:t> Legal </a:t>
            </a:r>
          </a:p>
        </p:txBody>
      </p:sp>
      <p:sp>
        <p:nvSpPr>
          <p:cNvPr id="14" name="Text Placeholder 3">
            <a:extLst>
              <a:ext uri="{FF2B5EF4-FFF2-40B4-BE49-F238E27FC236}">
                <a16:creationId xmlns:a16="http://schemas.microsoft.com/office/drawing/2014/main" id="{07EE7D54-D332-1663-E634-E22F40409FE5}"/>
              </a:ext>
            </a:extLst>
          </p:cNvPr>
          <p:cNvSpPr>
            <a:spLocks noGrp="1"/>
          </p:cNvSpPr>
          <p:nvPr>
            <p:ph type="body" idx="4294967295"/>
          </p:nvPr>
        </p:nvSpPr>
        <p:spPr>
          <a:xfrm>
            <a:off x="127636" y="924644"/>
            <a:ext cx="4185058" cy="4261506"/>
          </a:xfrm>
        </p:spPr>
        <p:txBody>
          <a:bodyPr/>
          <a:lstStyle/>
          <a:p>
            <a:pPr marL="0" marR="0" algn="just" fontAlgn="base">
              <a:lnSpc>
                <a:spcPct val="107000"/>
              </a:lnSpc>
              <a:spcBef>
                <a:spcPts val="0"/>
              </a:spcBef>
              <a:spcAft>
                <a:spcPts val="800"/>
              </a:spcAft>
            </a:pPr>
            <a:r>
              <a:rPr lang="es-PE" dirty="0">
                <a:solidFill>
                  <a:schemeClr val="tx1"/>
                </a:solidFill>
                <a:latin typeface="Helvetica Now Display"/>
              </a:rPr>
              <a:t>Estos Centros de Acopio son las entidades receptoras de publicaciones del depósito legal, acreditadas por la BNP.</a:t>
            </a:r>
          </a:p>
          <a:p>
            <a:pPr marL="0" marR="0" algn="just">
              <a:lnSpc>
                <a:spcPct val="107000"/>
              </a:lnSpc>
              <a:spcBef>
                <a:spcPts val="0"/>
              </a:spcBef>
              <a:spcAft>
                <a:spcPts val="800"/>
              </a:spcAft>
            </a:pPr>
            <a:r>
              <a:rPr lang="es-PE" dirty="0">
                <a:solidFill>
                  <a:schemeClr val="tx1"/>
                </a:solidFill>
                <a:latin typeface="Helvetica Now Display"/>
              </a:rPr>
              <a:t>Requisitos para la Acreditación: (art. 16 Reglamento)</a:t>
            </a:r>
          </a:p>
          <a:p>
            <a:pPr marL="0" indent="0">
              <a:buNone/>
            </a:pPr>
            <a:endParaRPr lang="en-US" dirty="0">
              <a:solidFill>
                <a:srgbClr val="5D5B5B"/>
              </a:solidFill>
              <a:latin typeface="Helvetica Now Display"/>
            </a:endParaRPr>
          </a:p>
        </p:txBody>
      </p:sp>
      <p:graphicFrame>
        <p:nvGraphicFramePr>
          <p:cNvPr id="4" name="Diagrama 3"/>
          <p:cNvGraphicFramePr/>
          <p:nvPr>
            <p:extLst>
              <p:ext uri="{D42A27DB-BD31-4B8C-83A1-F6EECF244321}">
                <p14:modId xmlns:p14="http://schemas.microsoft.com/office/powerpoint/2010/main" val="3681908778"/>
              </p:ext>
            </p:extLst>
          </p:nvPr>
        </p:nvGraphicFramePr>
        <p:xfrm>
          <a:off x="4312694" y="1347537"/>
          <a:ext cx="7730918" cy="492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100" y="3241787"/>
            <a:ext cx="2276378" cy="2846860"/>
          </a:xfrm>
          <a:prstGeom prst="rect">
            <a:avLst/>
          </a:prstGeom>
        </p:spPr>
      </p:pic>
      <p:pic>
        <p:nvPicPr>
          <p:cNvPr id="22" name="Google Shape;63;p14">
            <a:extLst>
              <a:ext uri="{FF2B5EF4-FFF2-40B4-BE49-F238E27FC236}">
                <a16:creationId xmlns:a16="http://schemas.microsoft.com/office/drawing/2014/main" id="{3AFF3008-2501-9F39-1151-E32758A01FA7}"/>
              </a:ext>
            </a:extLst>
          </p:cNvPr>
          <p:cNvPicPr preferRelativeResize="0"/>
          <p:nvPr/>
        </p:nvPicPr>
        <p:blipFill>
          <a:blip r:embed="rId8">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308300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441625-3B38-6D2A-B829-11823945DFEC}"/>
              </a:ext>
            </a:extLst>
          </p:cNvPr>
          <p:cNvSpPr>
            <a:spLocks noGrp="1"/>
          </p:cNvSpPr>
          <p:nvPr>
            <p:ph type="title"/>
          </p:nvPr>
        </p:nvSpPr>
        <p:spPr>
          <a:xfrm>
            <a:off x="3946937" y="376078"/>
            <a:ext cx="4873214" cy="1273729"/>
          </a:xfrm>
        </p:spPr>
        <p:txBody>
          <a:bodyPr/>
          <a:lstStyle/>
          <a:p>
            <a:pPr algn="ctr"/>
            <a:r>
              <a:rPr lang="en-US" sz="3600" b="1" dirty="0" err="1">
                <a:solidFill>
                  <a:srgbClr val="002060"/>
                </a:solidFill>
                <a:latin typeface="+mn-lt"/>
                <a:ea typeface="+mn-ea"/>
                <a:cs typeface="+mn-cs"/>
              </a:rPr>
              <a:t>Desconcentración</a:t>
            </a:r>
            <a:r>
              <a:rPr lang="en-US" sz="3600" b="1" dirty="0">
                <a:solidFill>
                  <a:srgbClr val="002060"/>
                </a:solidFill>
                <a:latin typeface="+mn-lt"/>
                <a:ea typeface="+mn-ea"/>
                <a:cs typeface="+mn-cs"/>
              </a:rPr>
              <a:t> del </a:t>
            </a:r>
            <a:r>
              <a:rPr lang="en-US" sz="3600" b="1" dirty="0" err="1">
                <a:solidFill>
                  <a:srgbClr val="002060"/>
                </a:solidFill>
                <a:latin typeface="+mn-lt"/>
                <a:ea typeface="+mn-ea"/>
                <a:cs typeface="+mn-cs"/>
              </a:rPr>
              <a:t>Depósito</a:t>
            </a:r>
            <a:r>
              <a:rPr lang="en-US" sz="3600" b="1" dirty="0">
                <a:solidFill>
                  <a:srgbClr val="002060"/>
                </a:solidFill>
                <a:latin typeface="+mn-lt"/>
                <a:ea typeface="+mn-ea"/>
                <a:cs typeface="+mn-cs"/>
              </a:rPr>
              <a:t> Legal </a:t>
            </a:r>
          </a:p>
        </p:txBody>
      </p:sp>
      <p:pic>
        <p:nvPicPr>
          <p:cNvPr id="2" name="Imagen 1">
            <a:extLst>
              <a:ext uri="{FF2B5EF4-FFF2-40B4-BE49-F238E27FC236}">
                <a16:creationId xmlns:a16="http://schemas.microsoft.com/office/drawing/2014/main" id="{7744D485-829B-9467-4E1A-7B2FA13CC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 y="1436985"/>
            <a:ext cx="5459610" cy="3396517"/>
          </a:xfrm>
          <a:prstGeom prst="rect">
            <a:avLst/>
          </a:prstGeom>
        </p:spPr>
      </p:pic>
      <p:sp>
        <p:nvSpPr>
          <p:cNvPr id="5" name="Text Placeholder 3">
            <a:extLst>
              <a:ext uri="{FF2B5EF4-FFF2-40B4-BE49-F238E27FC236}">
                <a16:creationId xmlns:a16="http://schemas.microsoft.com/office/drawing/2014/main" id="{AF4A3876-2CC8-E0E3-9D58-ED874468AF72}"/>
              </a:ext>
            </a:extLst>
          </p:cNvPr>
          <p:cNvSpPr>
            <a:spLocks noGrp="1"/>
          </p:cNvSpPr>
          <p:nvPr>
            <p:ph type="body" idx="4294967295"/>
          </p:nvPr>
        </p:nvSpPr>
        <p:spPr>
          <a:xfrm>
            <a:off x="5810252" y="1649807"/>
            <a:ext cx="6019798" cy="4552953"/>
          </a:xfrm>
        </p:spPr>
        <p:txBody>
          <a:bodyPr/>
          <a:lstStyle/>
          <a:p>
            <a:pPr marL="0" marR="0" algn="just">
              <a:lnSpc>
                <a:spcPct val="107000"/>
              </a:lnSpc>
              <a:spcBef>
                <a:spcPts val="0"/>
              </a:spcBef>
              <a:spcAft>
                <a:spcPts val="800"/>
              </a:spcAft>
            </a:pPr>
            <a:r>
              <a:rPr lang="es-PE"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Actualmente se viene realizando las coordinaciones con el Director de la Oficina de Cooperación Técnica Internacional y con el Jefe de la Unidad de Biblioteca de la Universidad Nacional Agraria de la Selva, a fin de firmar el segundo convenio y por ende la apertura del segundo Centro de Acopio de Depósito Legal en la ciudad de Tingo María – Huánuco</a:t>
            </a:r>
            <a:r>
              <a:rPr lang="es-PE" sz="2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algn="just">
              <a:lnSpc>
                <a:spcPct val="107000"/>
              </a:lnSpc>
              <a:spcBef>
                <a:spcPts val="0"/>
              </a:spcBef>
              <a:spcAft>
                <a:spcPts val="800"/>
              </a:spcAft>
            </a:pPr>
            <a:r>
              <a:rPr lang="es-PE" dirty="0">
                <a:solidFill>
                  <a:schemeClr val="tx1"/>
                </a:solidFill>
                <a:latin typeface="Calibri" panose="020F0502020204030204" pitchFamily="34" charset="0"/>
                <a:ea typeface="Calibri" panose="020F0502020204030204" pitchFamily="34" charset="0"/>
                <a:cs typeface="Calibri" panose="020F0502020204030204" pitchFamily="34" charset="0"/>
              </a:rPr>
              <a:t>Asimismo, se viene realizando las coordinaciones con la Municipalidad Provincial de Huancayo para convertirse en el tercer Centro de Acopio.</a:t>
            </a:r>
          </a:p>
        </p:txBody>
      </p:sp>
      <p:pic>
        <p:nvPicPr>
          <p:cNvPr id="6"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255736" y="233602"/>
            <a:ext cx="1742740" cy="635278"/>
          </a:xfrm>
          <a:prstGeom prst="rect">
            <a:avLst/>
          </a:prstGeom>
          <a:noFill/>
          <a:ln>
            <a:noFill/>
          </a:ln>
        </p:spPr>
      </p:pic>
    </p:spTree>
    <p:extLst>
      <p:ext uri="{BB962C8B-B14F-4D97-AF65-F5344CB8AC3E}">
        <p14:creationId xmlns:p14="http://schemas.microsoft.com/office/powerpoint/2010/main" val="938475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441625-3B38-6D2A-B829-11823945DFEC}"/>
              </a:ext>
            </a:extLst>
          </p:cNvPr>
          <p:cNvSpPr>
            <a:spLocks noGrp="1"/>
          </p:cNvSpPr>
          <p:nvPr>
            <p:ph type="title"/>
          </p:nvPr>
        </p:nvSpPr>
        <p:spPr>
          <a:xfrm>
            <a:off x="4387102" y="461117"/>
            <a:ext cx="6743700" cy="1273729"/>
          </a:xfrm>
        </p:spPr>
        <p:txBody>
          <a:bodyPr/>
          <a:lstStyle/>
          <a:p>
            <a:pPr algn="ctr"/>
            <a:r>
              <a:rPr lang="en-US" sz="3600" b="1" dirty="0" smtClean="0">
                <a:solidFill>
                  <a:srgbClr val="002060"/>
                </a:solidFill>
                <a:latin typeface="+mn-lt"/>
                <a:ea typeface="+mn-ea"/>
                <a:cs typeface="+mn-cs"/>
              </a:rPr>
              <a:t>ISSN, ISBN</a:t>
            </a:r>
            <a:endParaRPr lang="en-US" sz="3600" b="1" dirty="0">
              <a:solidFill>
                <a:srgbClr val="002060"/>
              </a:solidFill>
              <a:latin typeface="+mn-lt"/>
              <a:ea typeface="+mn-ea"/>
              <a:cs typeface="+mn-cs"/>
            </a:endParaRPr>
          </a:p>
        </p:txBody>
      </p:sp>
      <p:sp>
        <p:nvSpPr>
          <p:cNvPr id="5" name="Text Placeholder 3">
            <a:extLst>
              <a:ext uri="{FF2B5EF4-FFF2-40B4-BE49-F238E27FC236}">
                <a16:creationId xmlns:a16="http://schemas.microsoft.com/office/drawing/2014/main" id="{AF4A3876-2CC8-E0E3-9D58-ED874468AF72}"/>
              </a:ext>
            </a:extLst>
          </p:cNvPr>
          <p:cNvSpPr>
            <a:spLocks noGrp="1"/>
          </p:cNvSpPr>
          <p:nvPr>
            <p:ph type="body" idx="4294967295"/>
          </p:nvPr>
        </p:nvSpPr>
        <p:spPr>
          <a:xfrm>
            <a:off x="5392005" y="1345532"/>
            <a:ext cx="6317728" cy="5067299"/>
          </a:xfrm>
        </p:spPr>
        <p:txBody>
          <a:bodyPr/>
          <a:lstStyle/>
          <a:p>
            <a:pPr marL="0" algn="just">
              <a:lnSpc>
                <a:spcPct val="107000"/>
              </a:lnSpc>
              <a:spcBef>
                <a:spcPts val="0"/>
              </a:spcBef>
              <a:spcAft>
                <a:spcPts val="800"/>
              </a:spcAft>
            </a:pPr>
            <a:r>
              <a:rPr lang="es-P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Perú registra 3 202 </a:t>
            </a:r>
            <a:r>
              <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rPr>
              <a:t>publicaciones identificadas y registradas con un ISSN. Desde la fecha de apertura del Centro Nacional ISSN de Perú (24 de agosto de 2021) fueron otorgados al día de hoy 171 números ISSN a editores </a:t>
            </a:r>
            <a:r>
              <a:rPr lang="es-P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peruanos. Una </a:t>
            </a:r>
            <a:r>
              <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rPr>
              <a:t>amplia mayoría fueron solicitados por las Universidades, instituciones gubernamentales y centros de investigación</a:t>
            </a:r>
            <a:r>
              <a:rPr lang="es-P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0" algn="just">
              <a:lnSpc>
                <a:spcPct val="107000"/>
              </a:lnSpc>
              <a:spcBef>
                <a:spcPts val="0"/>
              </a:spcBef>
              <a:spcAft>
                <a:spcPts val="800"/>
              </a:spcAft>
            </a:pPr>
            <a:r>
              <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rPr>
              <a:t>El Centro Nacional ISSN asigna el ISSN a publicaciones como las revistas académicas, magazines, boletines, actas de congresos, monografías seriadas, memorias e informes en formato impreso o digital. Asimismo, a aquellos recursos digitales como los repositorios académicos, los sitios web (con contenido editorial), y blogs </a:t>
            </a:r>
            <a:r>
              <a:rPr lang="es-P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académicos.</a:t>
            </a:r>
            <a:endPar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55" y="937639"/>
            <a:ext cx="4210878" cy="3786761"/>
          </a:xfrm>
          <a:prstGeom prst="rect">
            <a:avLst/>
          </a:prstGeom>
        </p:spPr>
      </p:pic>
      <p:pic>
        <p:nvPicPr>
          <p:cNvPr id="9"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242053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B441625-3B38-6D2A-B829-11823945DFEC}"/>
              </a:ext>
            </a:extLst>
          </p:cNvPr>
          <p:cNvSpPr>
            <a:spLocks noGrp="1"/>
          </p:cNvSpPr>
          <p:nvPr>
            <p:ph type="title"/>
          </p:nvPr>
        </p:nvSpPr>
        <p:spPr>
          <a:xfrm>
            <a:off x="4806650" y="417354"/>
            <a:ext cx="6743700" cy="1273729"/>
          </a:xfrm>
        </p:spPr>
        <p:txBody>
          <a:bodyPr/>
          <a:lstStyle/>
          <a:p>
            <a:pPr algn="ctr"/>
            <a:r>
              <a:rPr lang="en-US" sz="3600" b="1" dirty="0" smtClean="0">
                <a:solidFill>
                  <a:srgbClr val="002060"/>
                </a:solidFill>
                <a:latin typeface="+mn-lt"/>
                <a:ea typeface="+mn-ea"/>
                <a:cs typeface="+mn-cs"/>
              </a:rPr>
              <a:t>ISSN, ISBN</a:t>
            </a:r>
            <a:endParaRPr lang="en-US" sz="3600" b="1" dirty="0">
              <a:solidFill>
                <a:srgbClr val="002060"/>
              </a:solidFill>
              <a:latin typeface="+mn-lt"/>
              <a:ea typeface="+mn-ea"/>
              <a:cs typeface="+mn-cs"/>
            </a:endParaRPr>
          </a:p>
        </p:txBody>
      </p:sp>
      <p:sp>
        <p:nvSpPr>
          <p:cNvPr id="5" name="Text Placeholder 3">
            <a:extLst>
              <a:ext uri="{FF2B5EF4-FFF2-40B4-BE49-F238E27FC236}">
                <a16:creationId xmlns:a16="http://schemas.microsoft.com/office/drawing/2014/main" id="{AF4A3876-2CC8-E0E3-9D58-ED874468AF72}"/>
              </a:ext>
            </a:extLst>
          </p:cNvPr>
          <p:cNvSpPr>
            <a:spLocks noGrp="1"/>
          </p:cNvSpPr>
          <p:nvPr>
            <p:ph type="body" idx="4294967295"/>
          </p:nvPr>
        </p:nvSpPr>
        <p:spPr>
          <a:xfrm>
            <a:off x="5404037" y="1886954"/>
            <a:ext cx="6426012" cy="2636920"/>
          </a:xfrm>
        </p:spPr>
        <p:txBody>
          <a:bodyPr/>
          <a:lstStyle/>
          <a:p>
            <a:pPr marL="0" algn="just">
              <a:lnSpc>
                <a:spcPct val="107000"/>
              </a:lnSpc>
              <a:spcBef>
                <a:spcPts val="0"/>
              </a:spcBef>
              <a:spcAft>
                <a:spcPts val="800"/>
              </a:spcAft>
            </a:pPr>
            <a:r>
              <a:rPr lang="es-P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Del 2008 al 2021, se registró un incremento en el registro ISBN de publicaciones hechas por universidades, se pasó de 544 registros en el 2008 a 875 el año pasado.  </a:t>
            </a:r>
          </a:p>
          <a:p>
            <a:pPr marL="0" algn="just">
              <a:lnSpc>
                <a:spcPct val="107000"/>
              </a:lnSpc>
              <a:spcBef>
                <a:spcPts val="0"/>
              </a:spcBef>
              <a:spcAft>
                <a:spcPts val="800"/>
              </a:spcAft>
            </a:pPr>
            <a:r>
              <a:rPr lang="es-P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Así también, se ha incrementado de manera considerable el registro de publicaciones en soportes digitales. En el 2008, sólo se tenían 11 títulos registrados en comparación con el 2020, en el que se registraron 317, y en el 2021 se registraron 387. </a:t>
            </a:r>
            <a:endParaRPr lang="es-P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598483" y="417354"/>
            <a:ext cx="4294359" cy="3058588"/>
          </a:xfrm>
          <a:prstGeom prst="rect">
            <a:avLst/>
          </a:prstGeom>
          <a:noFill/>
          <a:ln>
            <a:solidFill>
              <a:schemeClr val="tx1"/>
            </a:solid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31824" y="3475942"/>
            <a:ext cx="4454525" cy="3022599"/>
          </a:xfrm>
          <a:prstGeom prst="rect">
            <a:avLst/>
          </a:prstGeom>
          <a:noFill/>
          <a:ln>
            <a:noFill/>
          </a:ln>
        </p:spPr>
      </p:pic>
      <p:pic>
        <p:nvPicPr>
          <p:cNvPr id="9" name="Google Shape;63;p14">
            <a:extLst>
              <a:ext uri="{FF2B5EF4-FFF2-40B4-BE49-F238E27FC236}">
                <a16:creationId xmlns:a16="http://schemas.microsoft.com/office/drawing/2014/main" id="{3AFF3008-2501-9F39-1151-E32758A01FA7}"/>
              </a:ext>
            </a:extLst>
          </p:cNvPr>
          <p:cNvPicPr preferRelativeResize="0"/>
          <p:nvPr/>
        </p:nvPicPr>
        <p:blipFill>
          <a:blip r:embed="rId4">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417107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8726BC-4B4B-4906-89EA-AABF9ADB22C6}"/>
              </a:ext>
            </a:extLst>
          </p:cNvPr>
          <p:cNvSpPr>
            <a:spLocks noGrp="1"/>
          </p:cNvSpPr>
          <p:nvPr>
            <p:ph type="title"/>
          </p:nvPr>
        </p:nvSpPr>
        <p:spPr/>
        <p:txBody>
          <a:bodyPr/>
          <a:lstStyle/>
          <a:p>
            <a:pPr algn="ctr"/>
            <a:r>
              <a:rPr lang="en-US" sz="3600" b="1" dirty="0">
                <a:solidFill>
                  <a:srgbClr val="002060"/>
                </a:solidFill>
                <a:latin typeface="+mn-lt"/>
                <a:ea typeface="+mn-ea"/>
                <a:cs typeface="+mn-cs"/>
              </a:rPr>
              <a:t>Grupo  RDA Perú</a:t>
            </a:r>
            <a:endParaRPr lang="es-PE" sz="3600" b="1" dirty="0">
              <a:solidFill>
                <a:srgbClr val="002060"/>
              </a:solidFill>
              <a:latin typeface="+mn-lt"/>
              <a:ea typeface="+mn-ea"/>
              <a:cs typeface="+mn-cs"/>
            </a:endParaRPr>
          </a:p>
        </p:txBody>
      </p:sp>
      <p:sp>
        <p:nvSpPr>
          <p:cNvPr id="7" name="Marcador de texto 6">
            <a:extLst>
              <a:ext uri="{FF2B5EF4-FFF2-40B4-BE49-F238E27FC236}">
                <a16:creationId xmlns:a16="http://schemas.microsoft.com/office/drawing/2014/main" id="{8D2AFFC2-A183-479D-B040-3D72114BA869}"/>
              </a:ext>
            </a:extLst>
          </p:cNvPr>
          <p:cNvSpPr>
            <a:spLocks noGrp="1"/>
          </p:cNvSpPr>
          <p:nvPr>
            <p:ph type="body" idx="4294967295"/>
          </p:nvPr>
        </p:nvSpPr>
        <p:spPr>
          <a:xfrm>
            <a:off x="337615" y="863943"/>
            <a:ext cx="4381503" cy="5047021"/>
          </a:xfrm>
          <a:prstGeom prst="rect">
            <a:avLst/>
          </a:prstGeom>
        </p:spPr>
        <p:txBody>
          <a:bodyPr/>
          <a:lstStyle/>
          <a:p>
            <a:pPr algn="just"/>
            <a:r>
              <a:rPr lang="es-PE" dirty="0">
                <a:solidFill>
                  <a:schemeClr val="tx1"/>
                </a:solidFill>
                <a:latin typeface="Calibri" panose="020F0502020204030204" pitchFamily="34" charset="0"/>
                <a:ea typeface="Calibri" panose="020F0502020204030204" pitchFamily="34" charset="0"/>
                <a:cs typeface="Calibri" panose="020F0502020204030204" pitchFamily="34" charset="0"/>
              </a:rPr>
              <a:t>Grupo RDA Perú es el resultado de la integración desinteresada y el trabajo colaborativo y cooperativo entre los usuarios actuales y potenciales de RDA (Recursos, Descripción y Acceso)</a:t>
            </a:r>
          </a:p>
          <a:p>
            <a:pPr algn="just"/>
            <a:r>
              <a:rPr lang="es-PE" dirty="0">
                <a:solidFill>
                  <a:schemeClr val="tx1"/>
                </a:solidFill>
                <a:latin typeface="Calibri" panose="020F0502020204030204" pitchFamily="34" charset="0"/>
                <a:ea typeface="Calibri" panose="020F0502020204030204" pitchFamily="34" charset="0"/>
                <a:cs typeface="Calibri" panose="020F0502020204030204" pitchFamily="34" charset="0"/>
              </a:rPr>
              <a:t> Busca proporcionar la asistencia técnica necesaria para la adopción e implementación eficiente y exitosa del nuevo estándar en todas las regiones del país</a:t>
            </a:r>
          </a:p>
          <a:p>
            <a:pPr algn="just"/>
            <a:r>
              <a:rPr lang="es-PE" dirty="0">
                <a:solidFill>
                  <a:schemeClr val="tx1"/>
                </a:solidFill>
                <a:latin typeface="Calibri" panose="020F0502020204030204" pitchFamily="34" charset="0"/>
                <a:ea typeface="Calibri" panose="020F0502020204030204" pitchFamily="34" charset="0"/>
                <a:cs typeface="Calibri" panose="020F0502020204030204" pitchFamily="34" charset="0"/>
              </a:rPr>
              <a:t>Promueve el estudio, investigación, capacitación e intercambio de experiencias entre sus miembros, en torno a la utilización de RDA.</a:t>
            </a:r>
          </a:p>
          <a:p>
            <a:pPr algn="just"/>
            <a:r>
              <a:rPr lang="es-PE" dirty="0">
                <a:solidFill>
                  <a:schemeClr val="tx1"/>
                </a:solidFill>
                <a:latin typeface="Calibri" panose="020F0502020204030204" pitchFamily="34" charset="0"/>
                <a:ea typeface="Calibri" panose="020F0502020204030204" pitchFamily="34" charset="0"/>
                <a:cs typeface="Calibri" panose="020F0502020204030204" pitchFamily="34" charset="0"/>
              </a:rPr>
              <a:t>Se conformó en junio del presente año, a iniciativa de la BNP y esta conformado por universidades e instituciones de investigación académica. </a:t>
            </a:r>
          </a:p>
          <a:p>
            <a:endParaRPr lang="es-PE" dirty="0"/>
          </a:p>
        </p:txBody>
      </p:sp>
      <p:pic>
        <p:nvPicPr>
          <p:cNvPr id="4" name="Imagen 3">
            <a:extLst>
              <a:ext uri="{FF2B5EF4-FFF2-40B4-BE49-F238E27FC236}">
                <a16:creationId xmlns:a16="http://schemas.microsoft.com/office/drawing/2014/main" id="{1602151F-3DD0-8316-AA6A-92648A7C9DB7}"/>
              </a:ext>
            </a:extLst>
          </p:cNvPr>
          <p:cNvPicPr>
            <a:picLocks noChangeAspect="1"/>
          </p:cNvPicPr>
          <p:nvPr/>
        </p:nvPicPr>
        <p:blipFill>
          <a:blip r:embed="rId2"/>
          <a:stretch>
            <a:fillRect/>
          </a:stretch>
        </p:blipFill>
        <p:spPr>
          <a:xfrm>
            <a:off x="5600033" y="1125305"/>
            <a:ext cx="5266788" cy="4992139"/>
          </a:xfrm>
          <a:prstGeom prst="rect">
            <a:avLst/>
          </a:prstGeom>
        </p:spPr>
      </p:pic>
      <p:pic>
        <p:nvPicPr>
          <p:cNvPr id="6"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134268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FEDAD038-50BE-E51E-0CBF-DF0DD5D13030}"/>
              </a:ext>
            </a:extLst>
          </p:cNvPr>
          <p:cNvSpPr txBox="1">
            <a:spLocks/>
          </p:cNvSpPr>
          <p:nvPr/>
        </p:nvSpPr>
        <p:spPr>
          <a:xfrm>
            <a:off x="2346352" y="1893199"/>
            <a:ext cx="8309819" cy="22469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4000" b="1" dirty="0">
                <a:solidFill>
                  <a:srgbClr val="125091"/>
                </a:solidFill>
              </a:rPr>
              <a:t>Fabiola Vergara R.</a:t>
            </a:r>
          </a:p>
          <a:p>
            <a:pPr marL="0" indent="0" algn="ctr">
              <a:buNone/>
            </a:pPr>
            <a:r>
              <a:rPr lang="es-ES" sz="4000" dirty="0"/>
              <a:t>Jefa Institucional</a:t>
            </a:r>
          </a:p>
          <a:p>
            <a:pPr marL="0" indent="0" algn="ctr">
              <a:buNone/>
            </a:pPr>
            <a:r>
              <a:rPr lang="es-ES" sz="4000" dirty="0"/>
              <a:t>Biblioteca Nacional del Perú</a:t>
            </a:r>
          </a:p>
          <a:p>
            <a:pPr marL="0" indent="0">
              <a:buNone/>
            </a:pPr>
            <a:endParaRPr lang="es-PE" sz="4500" dirty="0"/>
          </a:p>
        </p:txBody>
      </p:sp>
      <p:pic>
        <p:nvPicPr>
          <p:cNvPr id="9" name="Imagen 8">
            <a:extLst>
              <a:ext uri="{FF2B5EF4-FFF2-40B4-BE49-F238E27FC236}">
                <a16:creationId xmlns:a16="http://schemas.microsoft.com/office/drawing/2014/main" id="{9E68B649-731D-FCB1-B68A-70C241D6D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4488" y="4376003"/>
            <a:ext cx="4297601" cy="1752601"/>
          </a:xfrm>
          <a:prstGeom prst="rect">
            <a:avLst/>
          </a:prstGeom>
        </p:spPr>
      </p:pic>
      <p:grpSp>
        <p:nvGrpSpPr>
          <p:cNvPr id="10" name="Grupo 9">
            <a:extLst>
              <a:ext uri="{FF2B5EF4-FFF2-40B4-BE49-F238E27FC236}">
                <a16:creationId xmlns:a16="http://schemas.microsoft.com/office/drawing/2014/main" id="{A43927A7-060C-6E7A-FCBD-04424DEEB300}"/>
              </a:ext>
            </a:extLst>
          </p:cNvPr>
          <p:cNvGrpSpPr/>
          <p:nvPr/>
        </p:nvGrpSpPr>
        <p:grpSpPr>
          <a:xfrm>
            <a:off x="4328160" y="4140198"/>
            <a:ext cx="5521371" cy="2246999"/>
            <a:chOff x="6715257" y="5853196"/>
            <a:chExt cx="8390536" cy="3249638"/>
          </a:xfrm>
        </p:grpSpPr>
        <p:sp>
          <p:nvSpPr>
            <p:cNvPr id="11" name="Marcador de contenido 2">
              <a:extLst>
                <a:ext uri="{FF2B5EF4-FFF2-40B4-BE49-F238E27FC236}">
                  <a16:creationId xmlns:a16="http://schemas.microsoft.com/office/drawing/2014/main" id="{72DEB04A-159B-DA08-92E7-C65B97FF8332}"/>
                </a:ext>
              </a:extLst>
            </p:cNvPr>
            <p:cNvSpPr txBox="1">
              <a:spLocks/>
            </p:cNvSpPr>
            <p:nvPr/>
          </p:nvSpPr>
          <p:spPr>
            <a:xfrm>
              <a:off x="7825739" y="5853196"/>
              <a:ext cx="7280054" cy="3249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hlinkClick r:id="rId3"/>
                </a:rPr>
                <a:t>jefatura@bnp.gob.pe</a:t>
              </a:r>
              <a:endParaRPr lang="es-ES" dirty="0"/>
            </a:p>
            <a:p>
              <a:pPr marL="0" indent="0">
                <a:buNone/>
              </a:pPr>
              <a:endParaRPr lang="es-ES" dirty="0"/>
            </a:p>
            <a:p>
              <a:pPr marL="0" indent="0">
                <a:buNone/>
              </a:pPr>
              <a:r>
                <a:rPr lang="en-US" dirty="0">
                  <a:solidFill>
                    <a:srgbClr val="3356C2"/>
                  </a:solidFill>
                  <a:hlinkClick r:id="rId4"/>
                </a:rPr>
                <a:t>https://bnp.gob.pe</a:t>
              </a:r>
              <a:r>
                <a:rPr lang="en-US" dirty="0">
                  <a:solidFill>
                    <a:srgbClr val="3356C2"/>
                  </a:solidFill>
                </a:rPr>
                <a:t> </a:t>
              </a:r>
              <a:endParaRPr lang="es-ES" dirty="0"/>
            </a:p>
            <a:p>
              <a:pPr marL="0" indent="0">
                <a:buNone/>
              </a:pPr>
              <a:endParaRPr lang="es-PE" sz="4200" dirty="0"/>
            </a:p>
          </p:txBody>
        </p:sp>
        <p:sp>
          <p:nvSpPr>
            <p:cNvPr id="12" name="Block Arc 14">
              <a:extLst>
                <a:ext uri="{FF2B5EF4-FFF2-40B4-BE49-F238E27FC236}">
                  <a16:creationId xmlns:a16="http://schemas.microsoft.com/office/drawing/2014/main" id="{7ECB3384-52BC-FA89-AA49-F049413E7CD8}"/>
                </a:ext>
              </a:extLst>
            </p:cNvPr>
            <p:cNvSpPr/>
            <p:nvPr/>
          </p:nvSpPr>
          <p:spPr>
            <a:xfrm rot="16200000">
              <a:off x="6715538" y="7107537"/>
              <a:ext cx="851100" cy="85166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4050">
                <a:solidFill>
                  <a:schemeClr val="tx1"/>
                </a:solidFill>
              </a:endParaRPr>
            </a:p>
          </p:txBody>
        </p:sp>
        <p:sp>
          <p:nvSpPr>
            <p:cNvPr id="13" name="Isosceles Triangle 51">
              <a:extLst>
                <a:ext uri="{FF2B5EF4-FFF2-40B4-BE49-F238E27FC236}">
                  <a16:creationId xmlns:a16="http://schemas.microsoft.com/office/drawing/2014/main" id="{F3A90C9F-69CC-1657-CF93-91650532C8DA}"/>
                </a:ext>
              </a:extLst>
            </p:cNvPr>
            <p:cNvSpPr/>
            <p:nvPr/>
          </p:nvSpPr>
          <p:spPr>
            <a:xfrm>
              <a:off x="6715258" y="5906501"/>
              <a:ext cx="784721" cy="57543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4050"/>
            </a:p>
          </p:txBody>
        </p:sp>
      </p:grpSp>
      <p:grpSp>
        <p:nvGrpSpPr>
          <p:cNvPr id="14" name="object 4">
            <a:extLst>
              <a:ext uri="{FF2B5EF4-FFF2-40B4-BE49-F238E27FC236}">
                <a16:creationId xmlns:a16="http://schemas.microsoft.com/office/drawing/2014/main" id="{4AD14C69-9AD5-D87B-08FD-5BD90EEA485D}"/>
              </a:ext>
            </a:extLst>
          </p:cNvPr>
          <p:cNvGrpSpPr/>
          <p:nvPr/>
        </p:nvGrpSpPr>
        <p:grpSpPr>
          <a:xfrm>
            <a:off x="0" y="0"/>
            <a:ext cx="4466005" cy="2757715"/>
            <a:chOff x="-685" y="725"/>
            <a:chExt cx="5915025" cy="3949700"/>
          </a:xfrm>
        </p:grpSpPr>
        <p:sp>
          <p:nvSpPr>
            <p:cNvPr id="15" name="object 5">
              <a:extLst>
                <a:ext uri="{FF2B5EF4-FFF2-40B4-BE49-F238E27FC236}">
                  <a16:creationId xmlns:a16="http://schemas.microsoft.com/office/drawing/2014/main" id="{6FE487DF-2517-CCE5-B17C-41DE902671D6}"/>
                </a:ext>
              </a:extLst>
            </p:cNvPr>
            <p:cNvSpPr/>
            <p:nvPr/>
          </p:nvSpPr>
          <p:spPr>
            <a:xfrm>
              <a:off x="-685" y="725"/>
              <a:ext cx="5915025" cy="3949700"/>
            </a:xfrm>
            <a:custGeom>
              <a:avLst/>
              <a:gdLst/>
              <a:ahLst/>
              <a:cxnLst/>
              <a:rect l="l" t="t" r="r" b="b"/>
              <a:pathLst>
                <a:path w="5915025" h="3949700">
                  <a:moveTo>
                    <a:pt x="5425431" y="3067"/>
                  </a:moveTo>
                  <a:lnTo>
                    <a:pt x="5428208" y="5687"/>
                  </a:lnTo>
                  <a:lnTo>
                    <a:pt x="5446665" y="40563"/>
                  </a:lnTo>
                  <a:lnTo>
                    <a:pt x="5474196" y="66540"/>
                  </a:lnTo>
                  <a:lnTo>
                    <a:pt x="5493377" y="102099"/>
                  </a:lnTo>
                  <a:lnTo>
                    <a:pt x="5522621" y="147152"/>
                  </a:lnTo>
                  <a:lnTo>
                    <a:pt x="5632743" y="320899"/>
                  </a:lnTo>
                  <a:lnTo>
                    <a:pt x="5708213" y="444491"/>
                  </a:lnTo>
                  <a:lnTo>
                    <a:pt x="5723312" y="493658"/>
                  </a:lnTo>
                  <a:lnTo>
                    <a:pt x="5768942" y="571633"/>
                  </a:lnTo>
                  <a:lnTo>
                    <a:pt x="5782047" y="618920"/>
                  </a:lnTo>
                  <a:lnTo>
                    <a:pt x="5803209" y="656348"/>
                  </a:lnTo>
                  <a:lnTo>
                    <a:pt x="5814998" y="702393"/>
                  </a:lnTo>
                  <a:lnTo>
                    <a:pt x="5826134" y="747821"/>
                  </a:lnTo>
                  <a:lnTo>
                    <a:pt x="5836617" y="792635"/>
                  </a:lnTo>
                  <a:lnTo>
                    <a:pt x="5855168" y="827599"/>
                  </a:lnTo>
                  <a:lnTo>
                    <a:pt x="5864356" y="871190"/>
                  </a:lnTo>
                  <a:lnTo>
                    <a:pt x="5872901" y="914174"/>
                  </a:lnTo>
                  <a:lnTo>
                    <a:pt x="5880804" y="956552"/>
                  </a:lnTo>
                  <a:lnTo>
                    <a:pt x="5888069" y="998329"/>
                  </a:lnTo>
                  <a:lnTo>
                    <a:pt x="5894698" y="1039505"/>
                  </a:lnTo>
                  <a:lnTo>
                    <a:pt x="5900694" y="1080083"/>
                  </a:lnTo>
                  <a:lnTo>
                    <a:pt x="5906058" y="1120067"/>
                  </a:lnTo>
                  <a:lnTo>
                    <a:pt x="5910795" y="1159457"/>
                  </a:lnTo>
                  <a:lnTo>
                    <a:pt x="5914905" y="1198257"/>
                  </a:lnTo>
                  <a:lnTo>
                    <a:pt x="5909677" y="1245707"/>
                  </a:lnTo>
                  <a:lnTo>
                    <a:pt x="5912544" y="1283333"/>
                  </a:lnTo>
                  <a:lnTo>
                    <a:pt x="5914793" y="1320377"/>
                  </a:lnTo>
                  <a:lnTo>
                    <a:pt x="5907711" y="1366077"/>
                  </a:lnTo>
                  <a:lnTo>
                    <a:pt x="5908732" y="1401962"/>
                  </a:lnTo>
                  <a:lnTo>
                    <a:pt x="5909142" y="1437271"/>
                  </a:lnTo>
                  <a:lnTo>
                    <a:pt x="5900230" y="1481244"/>
                  </a:lnTo>
                  <a:lnTo>
                    <a:pt x="5899428" y="1515409"/>
                  </a:lnTo>
                  <a:lnTo>
                    <a:pt x="5889307" y="1558243"/>
                  </a:lnTo>
                  <a:lnTo>
                    <a:pt x="5887303" y="1591273"/>
                  </a:lnTo>
                  <a:lnTo>
                    <a:pt x="5875986" y="1632977"/>
                  </a:lnTo>
                  <a:lnTo>
                    <a:pt x="5864074" y="1674120"/>
                  </a:lnTo>
                  <a:lnTo>
                    <a:pt x="5860285" y="1705467"/>
                  </a:lnTo>
                  <a:lnTo>
                    <a:pt x="5847192" y="1745495"/>
                  </a:lnTo>
                  <a:lnTo>
                    <a:pt x="5833511" y="1784970"/>
                  </a:lnTo>
                  <a:lnTo>
                    <a:pt x="5827962" y="1814655"/>
                  </a:lnTo>
                  <a:lnTo>
                    <a:pt x="5813115" y="1853029"/>
                  </a:lnTo>
                  <a:lnTo>
                    <a:pt x="5797689" y="1890856"/>
                  </a:lnTo>
                  <a:lnTo>
                    <a:pt x="5781686" y="1928140"/>
                  </a:lnTo>
                  <a:lnTo>
                    <a:pt x="5773825" y="1955644"/>
                  </a:lnTo>
                  <a:lnTo>
                    <a:pt x="5756677" y="1991847"/>
                  </a:lnTo>
                  <a:lnTo>
                    <a:pt x="5738960" y="2027512"/>
                  </a:lnTo>
                  <a:lnTo>
                    <a:pt x="5720676" y="2062644"/>
                  </a:lnTo>
                  <a:lnTo>
                    <a:pt x="5701829" y="2097243"/>
                  </a:lnTo>
                  <a:lnTo>
                    <a:pt x="5682421" y="2131313"/>
                  </a:lnTo>
                  <a:lnTo>
                    <a:pt x="5671169" y="2155619"/>
                  </a:lnTo>
                  <a:lnTo>
                    <a:pt x="5650647" y="2188637"/>
                  </a:lnTo>
                  <a:lnTo>
                    <a:pt x="5629570" y="2221134"/>
                  </a:lnTo>
                  <a:lnTo>
                    <a:pt x="5607943" y="2253110"/>
                  </a:lnTo>
                  <a:lnTo>
                    <a:pt x="5585768" y="2284569"/>
                  </a:lnTo>
                  <a:lnTo>
                    <a:pt x="5563047" y="2315514"/>
                  </a:lnTo>
                  <a:lnTo>
                    <a:pt x="5539783" y="2345946"/>
                  </a:lnTo>
                  <a:lnTo>
                    <a:pt x="5515979" y="2375868"/>
                  </a:lnTo>
                  <a:lnTo>
                    <a:pt x="5491636" y="2405282"/>
                  </a:lnTo>
                  <a:lnTo>
                    <a:pt x="5466759" y="2434192"/>
                  </a:lnTo>
                  <a:lnTo>
                    <a:pt x="5441348" y="2462599"/>
                  </a:lnTo>
                  <a:lnTo>
                    <a:pt x="5415407" y="2490505"/>
                  </a:lnTo>
                  <a:lnTo>
                    <a:pt x="5370662" y="2535590"/>
                  </a:lnTo>
                  <a:lnTo>
                    <a:pt x="5343146" y="2562011"/>
                  </a:lnTo>
                  <a:lnTo>
                    <a:pt x="5315111" y="2587941"/>
                  </a:lnTo>
                  <a:lnTo>
                    <a:pt x="5286558" y="2613383"/>
                  </a:lnTo>
                  <a:lnTo>
                    <a:pt x="5257491" y="2638339"/>
                  </a:lnTo>
                  <a:lnTo>
                    <a:pt x="5227911" y="2662812"/>
                  </a:lnTo>
                  <a:lnTo>
                    <a:pt x="5197822" y="2686805"/>
                  </a:lnTo>
                  <a:lnTo>
                    <a:pt x="5167227" y="2710319"/>
                  </a:lnTo>
                  <a:lnTo>
                    <a:pt x="5144842" y="2724120"/>
                  </a:lnTo>
                  <a:lnTo>
                    <a:pt x="5113240" y="2746685"/>
                  </a:lnTo>
                  <a:lnTo>
                    <a:pt x="5081139" y="2768779"/>
                  </a:lnTo>
                  <a:lnTo>
                    <a:pt x="5048541" y="2790404"/>
                  </a:lnTo>
                  <a:lnTo>
                    <a:pt x="5015450" y="2811563"/>
                  </a:lnTo>
                  <a:lnTo>
                    <a:pt x="4990582" y="2823021"/>
                  </a:lnTo>
                  <a:lnTo>
                    <a:pt x="4956510" y="2843256"/>
                  </a:lnTo>
                  <a:lnTo>
                    <a:pt x="4921952" y="2863031"/>
                  </a:lnTo>
                  <a:lnTo>
                    <a:pt x="4886910" y="2882350"/>
                  </a:lnTo>
                  <a:lnTo>
                    <a:pt x="4860102" y="2891978"/>
                  </a:lnTo>
                  <a:lnTo>
                    <a:pt x="4824101" y="2910392"/>
                  </a:lnTo>
                  <a:lnTo>
                    <a:pt x="4787623" y="2928357"/>
                  </a:lnTo>
                  <a:lnTo>
                    <a:pt x="4759388" y="2936637"/>
                  </a:lnTo>
                  <a:lnTo>
                    <a:pt x="4721967" y="2953711"/>
                  </a:lnTo>
                  <a:lnTo>
                    <a:pt x="4692793" y="2961106"/>
                  </a:lnTo>
                  <a:lnTo>
                    <a:pt x="4654437" y="2977299"/>
                  </a:lnTo>
                  <a:lnTo>
                    <a:pt x="4624334" y="2983817"/>
                  </a:lnTo>
                  <a:lnTo>
                    <a:pt x="4585055" y="2999139"/>
                  </a:lnTo>
                  <a:lnTo>
                    <a:pt x="4554034" y="3004791"/>
                  </a:lnTo>
                  <a:lnTo>
                    <a:pt x="4522558" y="3010013"/>
                  </a:lnTo>
                  <a:lnTo>
                    <a:pt x="4481913" y="3024046"/>
                  </a:lnTo>
                  <a:lnTo>
                    <a:pt x="4449534" y="3028417"/>
                  </a:lnTo>
                  <a:lnTo>
                    <a:pt x="4416708" y="3032365"/>
                  </a:lnTo>
                  <a:lnTo>
                    <a:pt x="4374720" y="3045131"/>
                  </a:lnTo>
                  <a:lnTo>
                    <a:pt x="4306852" y="3050939"/>
                  </a:lnTo>
                  <a:lnTo>
                    <a:pt x="4237236" y="3055096"/>
                  </a:lnTo>
                  <a:lnTo>
                    <a:pt x="4165891" y="3057623"/>
                  </a:lnTo>
                  <a:lnTo>
                    <a:pt x="4092839" y="3058539"/>
                  </a:lnTo>
                  <a:lnTo>
                    <a:pt x="4064394" y="3049162"/>
                  </a:lnTo>
                  <a:lnTo>
                    <a:pt x="4026815" y="3048626"/>
                  </a:lnTo>
                  <a:lnTo>
                    <a:pt x="3988820" y="3047698"/>
                  </a:lnTo>
                  <a:lnTo>
                    <a:pt x="3950410" y="3046378"/>
                  </a:lnTo>
                  <a:lnTo>
                    <a:pt x="3920305" y="3035434"/>
                  </a:lnTo>
                  <a:lnTo>
                    <a:pt x="3881075" y="3033341"/>
                  </a:lnTo>
                  <a:lnTo>
                    <a:pt x="3850154" y="3021627"/>
                  </a:lnTo>
                  <a:lnTo>
                    <a:pt x="3810115" y="3018770"/>
                  </a:lnTo>
                  <a:lnTo>
                    <a:pt x="3778390" y="3006297"/>
                  </a:lnTo>
                  <a:lnTo>
                    <a:pt x="3713747" y="2980226"/>
                  </a:lnTo>
                  <a:lnTo>
                    <a:pt x="3672118" y="2975869"/>
                  </a:lnTo>
                  <a:lnTo>
                    <a:pt x="3625348" y="2949200"/>
                  </a:lnTo>
                  <a:lnTo>
                    <a:pt x="3570887" y="2932737"/>
                  </a:lnTo>
                  <a:lnTo>
                    <a:pt x="3517439" y="2917228"/>
                  </a:lnTo>
                  <a:lnTo>
                    <a:pt x="3464991" y="2902663"/>
                  </a:lnTo>
                  <a:lnTo>
                    <a:pt x="3413528" y="2889027"/>
                  </a:lnTo>
                  <a:lnTo>
                    <a:pt x="3371752" y="2867071"/>
                  </a:lnTo>
                  <a:lnTo>
                    <a:pt x="3322220" y="2855258"/>
                  </a:lnTo>
                  <a:lnTo>
                    <a:pt x="3273633" y="2844335"/>
                  </a:lnTo>
                  <a:lnTo>
                    <a:pt x="3225977" y="2834292"/>
                  </a:lnTo>
                  <a:lnTo>
                    <a:pt x="3179239" y="2825115"/>
                  </a:lnTo>
                  <a:lnTo>
                    <a:pt x="3133407" y="2816792"/>
                  </a:lnTo>
                  <a:lnTo>
                    <a:pt x="3097180" y="2800072"/>
                  </a:lnTo>
                  <a:lnTo>
                    <a:pt x="3053116" y="2793418"/>
                  </a:lnTo>
                  <a:lnTo>
                    <a:pt x="3009916" y="2787579"/>
                  </a:lnTo>
                  <a:lnTo>
                    <a:pt x="2967567" y="2782542"/>
                  </a:lnTo>
                  <a:lnTo>
                    <a:pt x="2926055" y="2778296"/>
                  </a:lnTo>
                  <a:lnTo>
                    <a:pt x="2885366" y="2774826"/>
                  </a:lnTo>
                  <a:lnTo>
                    <a:pt x="2854203" y="2762884"/>
                  </a:lnTo>
                  <a:lnTo>
                    <a:pt x="2815122" y="2760930"/>
                  </a:lnTo>
                  <a:lnTo>
                    <a:pt x="2776823" y="2759716"/>
                  </a:lnTo>
                  <a:lnTo>
                    <a:pt x="2739294" y="2759228"/>
                  </a:lnTo>
                  <a:lnTo>
                    <a:pt x="2702521" y="2759453"/>
                  </a:lnTo>
                  <a:lnTo>
                    <a:pt x="2666491" y="2760379"/>
                  </a:lnTo>
                  <a:lnTo>
                    <a:pt x="2631190" y="2761993"/>
                  </a:lnTo>
                  <a:lnTo>
                    <a:pt x="2605321" y="2755045"/>
                  </a:lnTo>
                  <a:lnTo>
                    <a:pt x="2538243" y="2761598"/>
                  </a:lnTo>
                  <a:lnTo>
                    <a:pt x="2473867" y="2770700"/>
                  </a:lnTo>
                  <a:lnTo>
                    <a:pt x="2412083" y="2782248"/>
                  </a:lnTo>
                  <a:lnTo>
                    <a:pt x="2382129" y="2788907"/>
                  </a:lnTo>
                  <a:lnTo>
                    <a:pt x="2361499" y="2786903"/>
                  </a:lnTo>
                  <a:lnTo>
                    <a:pt x="2304577" y="2803038"/>
                  </a:lnTo>
                  <a:lnTo>
                    <a:pt x="2249923" y="2821313"/>
                  </a:lnTo>
                  <a:lnTo>
                    <a:pt x="2197431" y="2841628"/>
                  </a:lnTo>
                  <a:lnTo>
                    <a:pt x="2180677" y="2843281"/>
                  </a:lnTo>
                  <a:lnTo>
                    <a:pt x="2131223" y="2866463"/>
                  </a:lnTo>
                  <a:lnTo>
                    <a:pt x="2083660" y="2891429"/>
                  </a:lnTo>
                  <a:lnTo>
                    <a:pt x="2037881" y="2918077"/>
                  </a:lnTo>
                  <a:lnTo>
                    <a:pt x="2015625" y="2932001"/>
                  </a:lnTo>
                  <a:lnTo>
                    <a:pt x="2002491" y="2937069"/>
                  </a:lnTo>
                  <a:lnTo>
                    <a:pt x="1959954" y="2966776"/>
                  </a:lnTo>
                  <a:lnTo>
                    <a:pt x="1918875" y="2997860"/>
                  </a:lnTo>
                  <a:lnTo>
                    <a:pt x="1879148" y="3030219"/>
                  </a:lnTo>
                  <a:lnTo>
                    <a:pt x="1868472" y="3037608"/>
                  </a:lnTo>
                  <a:lnTo>
                    <a:pt x="1830569" y="3071688"/>
                  </a:lnTo>
                  <a:lnTo>
                    <a:pt x="1793747" y="3106788"/>
                  </a:lnTo>
                  <a:lnTo>
                    <a:pt x="1775707" y="3124689"/>
                  </a:lnTo>
                  <a:lnTo>
                    <a:pt x="1766614" y="3133569"/>
                  </a:lnTo>
                  <a:lnTo>
                    <a:pt x="1731630" y="3170404"/>
                  </a:lnTo>
                  <a:lnTo>
                    <a:pt x="1697403" y="3207953"/>
                  </a:lnTo>
                  <a:lnTo>
                    <a:pt x="1689256" y="3217727"/>
                  </a:lnTo>
                  <a:lnTo>
                    <a:pt x="1672542" y="3236878"/>
                  </a:lnTo>
                  <a:lnTo>
                    <a:pt x="1655963" y="3256157"/>
                  </a:lnTo>
                  <a:lnTo>
                    <a:pt x="1639506" y="3275551"/>
                  </a:lnTo>
                  <a:lnTo>
                    <a:pt x="1623157" y="3295047"/>
                  </a:lnTo>
                  <a:lnTo>
                    <a:pt x="1615619" y="3305395"/>
                  </a:lnTo>
                  <a:lnTo>
                    <a:pt x="1599446" y="3325057"/>
                  </a:lnTo>
                  <a:lnTo>
                    <a:pt x="1583342" y="3344783"/>
                  </a:lnTo>
                  <a:lnTo>
                    <a:pt x="1567291" y="3364561"/>
                  </a:lnTo>
                  <a:lnTo>
                    <a:pt x="1551282" y="3384377"/>
                  </a:lnTo>
                  <a:lnTo>
                    <a:pt x="1528047" y="3414837"/>
                  </a:lnTo>
                  <a:lnTo>
                    <a:pt x="1496098" y="3454535"/>
                  </a:lnTo>
                  <a:lnTo>
                    <a:pt x="1488806" y="3465116"/>
                  </a:lnTo>
                  <a:lnTo>
                    <a:pt x="1472758" y="3484896"/>
                  </a:lnTo>
                  <a:lnTo>
                    <a:pt x="1456657" y="3504625"/>
                  </a:lnTo>
                  <a:lnTo>
                    <a:pt x="1440488" y="3524291"/>
                  </a:lnTo>
                  <a:lnTo>
                    <a:pt x="1432955" y="3534644"/>
                  </a:lnTo>
                  <a:lnTo>
                    <a:pt x="1416612" y="3554145"/>
                  </a:lnTo>
                  <a:lnTo>
                    <a:pt x="1400161" y="3573544"/>
                  </a:lnTo>
                  <a:lnTo>
                    <a:pt x="1392304" y="3583593"/>
                  </a:lnTo>
                  <a:lnTo>
                    <a:pt x="1375598" y="3602751"/>
                  </a:lnTo>
                  <a:lnTo>
                    <a:pt x="1358743" y="3621770"/>
                  </a:lnTo>
                  <a:lnTo>
                    <a:pt x="1350443" y="3631398"/>
                  </a:lnTo>
                  <a:lnTo>
                    <a:pt x="1315871" y="3668622"/>
                  </a:lnTo>
                  <a:lnTo>
                    <a:pt x="1289207" y="3695846"/>
                  </a:lnTo>
                  <a:lnTo>
                    <a:pt x="1261627" y="3722206"/>
                  </a:lnTo>
                  <a:lnTo>
                    <a:pt x="1243102" y="3739648"/>
                  </a:lnTo>
                  <a:lnTo>
                    <a:pt x="1224307" y="3756836"/>
                  </a:lnTo>
                  <a:lnTo>
                    <a:pt x="1213944" y="3764520"/>
                  </a:lnTo>
                  <a:lnTo>
                    <a:pt x="1194570" y="3781161"/>
                  </a:lnTo>
                  <a:lnTo>
                    <a:pt x="1183601" y="3788272"/>
                  </a:lnTo>
                  <a:lnTo>
                    <a:pt x="1163593" y="3804315"/>
                  </a:lnTo>
                  <a:lnTo>
                    <a:pt x="1143247" y="3820040"/>
                  </a:lnTo>
                  <a:lnTo>
                    <a:pt x="1131267" y="3826198"/>
                  </a:lnTo>
                  <a:lnTo>
                    <a:pt x="1110208" y="3841249"/>
                  </a:lnTo>
                  <a:lnTo>
                    <a:pt x="1097486" y="3846706"/>
                  </a:lnTo>
                  <a:lnTo>
                    <a:pt x="1075658" y="3861032"/>
                  </a:lnTo>
                  <a:lnTo>
                    <a:pt x="1062140" y="3865739"/>
                  </a:lnTo>
                  <a:lnTo>
                    <a:pt x="1039489" y="3879288"/>
                  </a:lnTo>
                  <a:lnTo>
                    <a:pt x="1025123" y="3883194"/>
                  </a:lnTo>
                  <a:lnTo>
                    <a:pt x="1001595" y="3895916"/>
                  </a:lnTo>
                  <a:lnTo>
                    <a:pt x="986325" y="3898969"/>
                  </a:lnTo>
                  <a:lnTo>
                    <a:pt x="961867" y="3910814"/>
                  </a:lnTo>
                  <a:lnTo>
                    <a:pt x="945639" y="3912963"/>
                  </a:lnTo>
                  <a:lnTo>
                    <a:pt x="920197" y="3923879"/>
                  </a:lnTo>
                  <a:lnTo>
                    <a:pt x="902957" y="3925073"/>
                  </a:lnTo>
                  <a:lnTo>
                    <a:pt x="876476" y="3935009"/>
                  </a:lnTo>
                  <a:lnTo>
                    <a:pt x="858171" y="3935199"/>
                  </a:lnTo>
                  <a:lnTo>
                    <a:pt x="839314" y="3934867"/>
                  </a:lnTo>
                  <a:lnTo>
                    <a:pt x="811174" y="3943237"/>
                  </a:lnTo>
                  <a:lnTo>
                    <a:pt x="791169" y="3941823"/>
                  </a:lnTo>
                  <a:lnTo>
                    <a:pt x="761856" y="3949087"/>
                  </a:lnTo>
                  <a:lnTo>
                    <a:pt x="740651" y="3946540"/>
                  </a:lnTo>
                  <a:lnTo>
                    <a:pt x="718826" y="3943408"/>
                  </a:lnTo>
                  <a:lnTo>
                    <a:pt x="687651" y="3948915"/>
                  </a:lnTo>
                  <a:lnTo>
                    <a:pt x="664544" y="3944574"/>
                  </a:lnTo>
                  <a:lnTo>
                    <a:pt x="640777" y="3939609"/>
                  </a:lnTo>
                  <a:lnTo>
                    <a:pt x="607619" y="3943245"/>
                  </a:lnTo>
                  <a:lnTo>
                    <a:pt x="582489" y="3936995"/>
                  </a:lnTo>
                  <a:lnTo>
                    <a:pt x="556657" y="3930083"/>
                  </a:lnTo>
                  <a:lnTo>
                    <a:pt x="521395" y="3931733"/>
                  </a:lnTo>
                  <a:lnTo>
                    <a:pt x="494120" y="3923459"/>
                  </a:lnTo>
                  <a:lnTo>
                    <a:pt x="466103" y="3914485"/>
                  </a:lnTo>
                  <a:lnTo>
                    <a:pt x="437331" y="3904798"/>
                  </a:lnTo>
                  <a:lnTo>
                    <a:pt x="399074" y="3903623"/>
                  </a:lnTo>
                  <a:lnTo>
                    <a:pt x="368750" y="3892472"/>
                  </a:lnTo>
                  <a:lnTo>
                    <a:pt x="337631" y="3880571"/>
                  </a:lnTo>
                  <a:lnTo>
                    <a:pt x="305702" y="3867905"/>
                  </a:lnTo>
                  <a:lnTo>
                    <a:pt x="272950" y="3854464"/>
                  </a:lnTo>
                  <a:lnTo>
                    <a:pt x="230646" y="3849470"/>
                  </a:lnTo>
                  <a:lnTo>
                    <a:pt x="160906" y="3818589"/>
                  </a:lnTo>
                  <a:lnTo>
                    <a:pt x="1343" y="3737880"/>
                  </a:lnTo>
                  <a:lnTo>
                    <a:pt x="0" y="0"/>
                  </a:lnTo>
                  <a:lnTo>
                    <a:pt x="5425431" y="3067"/>
                  </a:lnTo>
                  <a:close/>
                </a:path>
              </a:pathLst>
            </a:custGeom>
            <a:solidFill>
              <a:srgbClr val="25466F"/>
            </a:solidFill>
          </p:spPr>
          <p:txBody>
            <a:bodyPr wrap="square" lIns="0" tIns="0" rIns="0" bIns="0" rtlCol="0"/>
            <a:lstStyle/>
            <a:p>
              <a:endParaRPr/>
            </a:p>
          </p:txBody>
        </p:sp>
        <p:pic>
          <p:nvPicPr>
            <p:cNvPr id="16" name="object 6">
              <a:extLst>
                <a:ext uri="{FF2B5EF4-FFF2-40B4-BE49-F238E27FC236}">
                  <a16:creationId xmlns:a16="http://schemas.microsoft.com/office/drawing/2014/main" id="{9BAE9E05-2CEC-7289-1368-A4B709926C3C}"/>
                </a:ext>
              </a:extLst>
            </p:cNvPr>
            <p:cNvPicPr/>
            <p:nvPr/>
          </p:nvPicPr>
          <p:blipFill>
            <a:blip r:embed="rId5" cstate="print"/>
            <a:stretch>
              <a:fillRect/>
            </a:stretch>
          </p:blipFill>
          <p:spPr>
            <a:xfrm>
              <a:off x="723778" y="445795"/>
              <a:ext cx="4238625" cy="1685924"/>
            </a:xfrm>
            <a:prstGeom prst="rect">
              <a:avLst/>
            </a:prstGeom>
          </p:spPr>
        </p:pic>
      </p:grpSp>
    </p:spTree>
    <p:extLst>
      <p:ext uri="{BB962C8B-B14F-4D97-AF65-F5344CB8AC3E}">
        <p14:creationId xmlns:p14="http://schemas.microsoft.com/office/powerpoint/2010/main" val="104503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94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0;p14">
            <a:extLst>
              <a:ext uri="{FF2B5EF4-FFF2-40B4-BE49-F238E27FC236}">
                <a16:creationId xmlns:a16="http://schemas.microsoft.com/office/drawing/2014/main" id="{02D9D3EC-4C91-E6A7-DD83-14AFA726C347}"/>
              </a:ext>
            </a:extLst>
          </p:cNvPr>
          <p:cNvSpPr txBox="1">
            <a:spLocks noGrp="1"/>
          </p:cNvSpPr>
          <p:nvPr>
            <p:ph type="body" idx="4294967295"/>
          </p:nvPr>
        </p:nvSpPr>
        <p:spPr>
          <a:xfrm>
            <a:off x="667813" y="2946864"/>
            <a:ext cx="11315700" cy="1371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3600" b="1" dirty="0">
                <a:solidFill>
                  <a:schemeClr val="tx1"/>
                </a:solidFill>
                <a:latin typeface="Roboto Light"/>
                <a:ea typeface="Roboto Light"/>
                <a:cs typeface="Roboto Light"/>
                <a:sym typeface="Roboto Light"/>
              </a:rPr>
              <a:t>BIBLIOTECAS UNIVERSITARIAS: POSIBILIDADES Y RETOS </a:t>
            </a:r>
            <a:endParaRPr sz="3600" b="1" dirty="0">
              <a:solidFill>
                <a:schemeClr val="tx1"/>
              </a:solidFill>
              <a:latin typeface="Roboto Light"/>
              <a:ea typeface="Roboto Light"/>
              <a:cs typeface="Roboto Light"/>
              <a:sym typeface="Roboto Light"/>
            </a:endParaRPr>
          </a:p>
        </p:txBody>
      </p:sp>
      <p:sp>
        <p:nvSpPr>
          <p:cNvPr id="7" name="Google Shape;59;p14">
            <a:extLst>
              <a:ext uri="{FF2B5EF4-FFF2-40B4-BE49-F238E27FC236}">
                <a16:creationId xmlns:a16="http://schemas.microsoft.com/office/drawing/2014/main" id="{B2C6B5D1-A835-52DA-2C96-03C6FC0E9890}"/>
              </a:ext>
            </a:extLst>
          </p:cNvPr>
          <p:cNvSpPr txBox="1">
            <a:spLocks/>
          </p:cNvSpPr>
          <p:nvPr/>
        </p:nvSpPr>
        <p:spPr>
          <a:xfrm>
            <a:off x="2065363" y="2017542"/>
            <a:ext cx="8520600" cy="858600"/>
          </a:xfrm>
          <a:prstGeom prst="rect">
            <a:avLst/>
          </a:prstGeom>
        </p:spPr>
        <p:txBody>
          <a:bodyPr spcFirstLastPara="1" wrap="square" lIns="91425" tIns="91425" rIns="91425" bIns="91425" anchor="b" anchorCtr="0">
            <a:noAutofit/>
          </a:bodyPr>
          <a:lstStyle>
            <a:lvl1pPr marL="0" marR="0" lvl="0" indent="0" algn="l" defTabSz="914372" rtl="0" eaLnBrk="1" fontAlgn="auto" hangingPunct="1">
              <a:lnSpc>
                <a:spcPct val="90000"/>
              </a:lnSpc>
              <a:spcBef>
                <a:spcPts val="0"/>
              </a:spcBef>
              <a:spcAft>
                <a:spcPts val="0"/>
              </a:spcAft>
              <a:buNone/>
              <a:tabLst/>
              <a:defRPr lang="es-ES" sz="3200" b="0" i="0" u="none" strike="noStrike" kern="1200" cap="none" spc="0" baseline="0">
                <a:solidFill>
                  <a:srgbClr val="151F6D"/>
                </a:solidFill>
                <a:uFillTx/>
                <a:latin typeface="Century Gothic" pitchFamily="34"/>
              </a:defRPr>
            </a:lvl1pPr>
          </a:lstStyle>
          <a:p>
            <a:pPr algn="ctr"/>
            <a:r>
              <a:rPr lang="es-PE" sz="4700" dirty="0">
                <a:solidFill>
                  <a:schemeClr val="accent5">
                    <a:lumMod val="75000"/>
                  </a:schemeClr>
                </a:solidFill>
                <a:latin typeface="Oswald"/>
                <a:ea typeface="Oswald"/>
                <a:cs typeface="Oswald"/>
                <a:sym typeface="Oswald"/>
              </a:rPr>
              <a:t>Ch</a:t>
            </a:r>
            <a:r>
              <a:rPr lang="es-PE" sz="4700" dirty="0">
                <a:solidFill>
                  <a:schemeClr val="accent5">
                    <a:lumMod val="75000"/>
                  </a:schemeClr>
                </a:solidFill>
                <a:latin typeface="Oswald"/>
              </a:rPr>
              <a:t>arla </a:t>
            </a:r>
            <a:r>
              <a:rPr lang="es-PE" sz="4700" dirty="0" smtClean="0">
                <a:solidFill>
                  <a:schemeClr val="accent5">
                    <a:lumMod val="75000"/>
                  </a:schemeClr>
                </a:solidFill>
                <a:latin typeface="Oswald"/>
              </a:rPr>
              <a:t>- </a:t>
            </a:r>
            <a:r>
              <a:rPr lang="es-PE" sz="4700" dirty="0">
                <a:solidFill>
                  <a:schemeClr val="accent5">
                    <a:lumMod val="75000"/>
                  </a:schemeClr>
                </a:solidFill>
                <a:latin typeface="Oswald"/>
              </a:rPr>
              <a:t>Biblioteca Nacional del Perú</a:t>
            </a:r>
            <a:endParaRPr lang="es-PE" sz="4700" dirty="0">
              <a:solidFill>
                <a:schemeClr val="accent5">
                  <a:lumMod val="75000"/>
                </a:schemeClr>
              </a:solidFill>
              <a:latin typeface="Oswald"/>
              <a:sym typeface="Oswald"/>
            </a:endParaRPr>
          </a:p>
        </p:txBody>
      </p:sp>
      <p:pic>
        <p:nvPicPr>
          <p:cNvPr id="8" name="Google Shape;63;p14">
            <a:extLst>
              <a:ext uri="{FF2B5EF4-FFF2-40B4-BE49-F238E27FC236}">
                <a16:creationId xmlns:a16="http://schemas.microsoft.com/office/drawing/2014/main" id="{3AFF3008-2501-9F39-1151-E32758A01FA7}"/>
              </a:ext>
            </a:extLst>
          </p:cNvPr>
          <p:cNvPicPr preferRelativeResize="0"/>
          <p:nvPr/>
        </p:nvPicPr>
        <p:blipFill>
          <a:blip r:embed="rId2">
            <a:alphaModFix/>
          </a:blip>
          <a:stretch>
            <a:fillRect/>
          </a:stretch>
        </p:blipFill>
        <p:spPr>
          <a:xfrm>
            <a:off x="8283598" y="4707516"/>
            <a:ext cx="3208606" cy="1371600"/>
          </a:xfrm>
          <a:prstGeom prst="rect">
            <a:avLst/>
          </a:prstGeom>
          <a:noFill/>
          <a:ln>
            <a:noFill/>
          </a:ln>
        </p:spPr>
      </p:pic>
      <p:sp>
        <p:nvSpPr>
          <p:cNvPr id="9" name="object 7">
            <a:extLst>
              <a:ext uri="{FF2B5EF4-FFF2-40B4-BE49-F238E27FC236}">
                <a16:creationId xmlns:a16="http://schemas.microsoft.com/office/drawing/2014/main" id="{ECB41A91-AACF-D7DF-EFF0-C092648CA107}"/>
              </a:ext>
            </a:extLst>
          </p:cNvPr>
          <p:cNvSpPr/>
          <p:nvPr/>
        </p:nvSpPr>
        <p:spPr>
          <a:xfrm>
            <a:off x="0" y="4786211"/>
            <a:ext cx="6628680" cy="1371600"/>
          </a:xfrm>
          <a:custGeom>
            <a:avLst/>
            <a:gdLst/>
            <a:ahLst/>
            <a:cxnLst/>
            <a:rect l="l" t="t" r="r" b="b"/>
            <a:pathLst>
              <a:path w="18288000" h="2105025">
                <a:moveTo>
                  <a:pt x="18287852" y="2105024"/>
                </a:moveTo>
                <a:lnTo>
                  <a:pt x="0" y="2105024"/>
                </a:lnTo>
                <a:lnTo>
                  <a:pt x="0" y="0"/>
                </a:lnTo>
                <a:lnTo>
                  <a:pt x="18287852" y="0"/>
                </a:lnTo>
                <a:lnTo>
                  <a:pt x="18287852" y="2105024"/>
                </a:lnTo>
                <a:close/>
              </a:path>
            </a:pathLst>
          </a:custGeom>
          <a:solidFill>
            <a:srgbClr val="2F5597"/>
          </a:solidFill>
        </p:spPr>
        <p:txBody>
          <a:bodyPr wrap="square" lIns="0" tIns="0" rIns="0" bIns="0" rtlCol="0"/>
          <a:lstStyle/>
          <a:p>
            <a:endParaRPr dirty="0"/>
          </a:p>
        </p:txBody>
      </p:sp>
      <p:sp>
        <p:nvSpPr>
          <p:cNvPr id="10" name="object 10">
            <a:extLst>
              <a:ext uri="{FF2B5EF4-FFF2-40B4-BE49-F238E27FC236}">
                <a16:creationId xmlns:a16="http://schemas.microsoft.com/office/drawing/2014/main" id="{AF7E270F-128E-82AC-A4B5-25E524190D53}"/>
              </a:ext>
            </a:extLst>
          </p:cNvPr>
          <p:cNvSpPr txBox="1"/>
          <p:nvPr/>
        </p:nvSpPr>
        <p:spPr>
          <a:xfrm>
            <a:off x="1554480" y="4752228"/>
            <a:ext cx="4084320" cy="1791516"/>
          </a:xfrm>
          <a:prstGeom prst="rect">
            <a:avLst/>
          </a:prstGeom>
        </p:spPr>
        <p:txBody>
          <a:bodyPr vert="horz" wrap="square" lIns="0" tIns="107950" rIns="0" bIns="0" rtlCol="0">
            <a:spAutoFit/>
          </a:bodyPr>
          <a:lstStyle/>
          <a:p>
            <a:pPr marR="5080">
              <a:lnSpc>
                <a:spcPct val="100000"/>
              </a:lnSpc>
              <a:spcBef>
                <a:spcPts val="750"/>
              </a:spcBef>
            </a:pPr>
            <a:r>
              <a:rPr lang="en-US" sz="2800" b="1" spc="-300" dirty="0">
                <a:solidFill>
                  <a:schemeClr val="bg1"/>
                </a:solidFill>
                <a:latin typeface="Verdana"/>
                <a:cs typeface="Verdana"/>
              </a:rPr>
              <a:t>FABIOLA VERGARA</a:t>
            </a:r>
          </a:p>
          <a:p>
            <a:pPr marR="5080">
              <a:lnSpc>
                <a:spcPct val="100000"/>
              </a:lnSpc>
              <a:spcBef>
                <a:spcPts val="750"/>
              </a:spcBef>
            </a:pPr>
            <a:r>
              <a:rPr lang="en-US" sz="2800" b="1" spc="-300" dirty="0">
                <a:solidFill>
                  <a:schemeClr val="bg1"/>
                </a:solidFill>
                <a:latin typeface="Verdana"/>
                <a:cs typeface="Verdana"/>
              </a:rPr>
              <a:t>JEFA INSTITUCIONAL</a:t>
            </a:r>
          </a:p>
          <a:p>
            <a:pPr marR="5080" algn="r">
              <a:lnSpc>
                <a:spcPct val="100000"/>
              </a:lnSpc>
              <a:spcBef>
                <a:spcPts val="750"/>
              </a:spcBef>
            </a:pPr>
            <a:endParaRPr lang="en-US" sz="4000" spc="-300" dirty="0">
              <a:solidFill>
                <a:srgbClr val="F7FAFA"/>
              </a:solidFill>
              <a:latin typeface="Verdana"/>
              <a:cs typeface="Verdana"/>
            </a:endParaRPr>
          </a:p>
        </p:txBody>
      </p:sp>
      <p:sp>
        <p:nvSpPr>
          <p:cNvPr id="21" name="Google Shape;64;p14">
            <a:extLst>
              <a:ext uri="{FF2B5EF4-FFF2-40B4-BE49-F238E27FC236}">
                <a16:creationId xmlns:a16="http://schemas.microsoft.com/office/drawing/2014/main" id="{8CF2702D-10CB-761D-68C7-E42EB3B2A17B}"/>
              </a:ext>
            </a:extLst>
          </p:cNvPr>
          <p:cNvSpPr/>
          <p:nvPr/>
        </p:nvSpPr>
        <p:spPr>
          <a:xfrm rot="10800000" flipH="1">
            <a:off x="849704" y="4119755"/>
            <a:ext cx="10717455" cy="179364"/>
          </a:xfrm>
          <a:prstGeom prst="rect">
            <a:avLst/>
          </a:pr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p14">
            <a:extLst>
              <a:ext uri="{FF2B5EF4-FFF2-40B4-BE49-F238E27FC236}">
                <a16:creationId xmlns:a16="http://schemas.microsoft.com/office/drawing/2014/main" id="{6BE9396E-BB7C-0C40-8793-4F51DAB964E1}"/>
              </a:ext>
            </a:extLst>
          </p:cNvPr>
          <p:cNvSpPr/>
          <p:nvPr/>
        </p:nvSpPr>
        <p:spPr>
          <a:xfrm rot="10800000" flipH="1">
            <a:off x="849705" y="1075362"/>
            <a:ext cx="10717455" cy="179364"/>
          </a:xfrm>
          <a:prstGeom prst="rect">
            <a:avLst/>
          </a:pr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73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F9F8B322-CC5A-B910-10CA-5A2FE4A48A54}"/>
              </a:ext>
            </a:extLst>
          </p:cNvPr>
          <p:cNvGrpSpPr/>
          <p:nvPr/>
        </p:nvGrpSpPr>
        <p:grpSpPr>
          <a:xfrm>
            <a:off x="137155" y="2112147"/>
            <a:ext cx="11524134" cy="3406525"/>
            <a:chOff x="314252" y="1651379"/>
            <a:chExt cx="11249171" cy="2867412"/>
          </a:xfrm>
        </p:grpSpPr>
        <p:pic>
          <p:nvPicPr>
            <p:cNvPr id="5" name="Imagen 4">
              <a:extLst>
                <a:ext uri="{FF2B5EF4-FFF2-40B4-BE49-F238E27FC236}">
                  <a16:creationId xmlns:a16="http://schemas.microsoft.com/office/drawing/2014/main" id="{6D019B27-47CC-DE03-99A4-524DF4B637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476"/>
            <a:stretch/>
          </p:blipFill>
          <p:spPr>
            <a:xfrm>
              <a:off x="314252" y="1808924"/>
              <a:ext cx="5600773" cy="2622806"/>
            </a:xfrm>
            <a:prstGeom prst="rect">
              <a:avLst/>
            </a:prstGeom>
          </p:spPr>
        </p:pic>
        <p:pic>
          <p:nvPicPr>
            <p:cNvPr id="6" name="Imagen 5">
              <a:extLst>
                <a:ext uri="{FF2B5EF4-FFF2-40B4-BE49-F238E27FC236}">
                  <a16:creationId xmlns:a16="http://schemas.microsoft.com/office/drawing/2014/main" id="{A6A0BD71-0827-8E54-18E9-D166A89A7E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15"/>
            <a:stretch/>
          </p:blipFill>
          <p:spPr>
            <a:xfrm>
              <a:off x="5915025" y="1651379"/>
              <a:ext cx="5648398" cy="2867412"/>
            </a:xfrm>
            <a:prstGeom prst="rect">
              <a:avLst/>
            </a:prstGeom>
          </p:spPr>
        </p:pic>
      </p:grpSp>
      <p:sp>
        <p:nvSpPr>
          <p:cNvPr id="7" name="Título 1">
            <a:extLst>
              <a:ext uri="{FF2B5EF4-FFF2-40B4-BE49-F238E27FC236}">
                <a16:creationId xmlns:a16="http://schemas.microsoft.com/office/drawing/2014/main" id="{2589223F-85D1-A512-CCEE-49FFA0588DAD}"/>
              </a:ext>
            </a:extLst>
          </p:cNvPr>
          <p:cNvSpPr txBox="1">
            <a:spLocks/>
          </p:cNvSpPr>
          <p:nvPr/>
        </p:nvSpPr>
        <p:spPr>
          <a:xfrm>
            <a:off x="1560788" y="757956"/>
            <a:ext cx="9119911" cy="118514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100" b="1" dirty="0">
                <a:solidFill>
                  <a:srgbClr val="0070C0"/>
                </a:solidFill>
                <a:latin typeface="Source Sans Pro Black"/>
                <a:ea typeface="Source Sans Pro Black"/>
              </a:rPr>
              <a:t>BIBLIOTECA NACIONAL DEL PERÚ </a:t>
            </a:r>
          </a:p>
          <a:p>
            <a:r>
              <a:rPr lang="es-PE" sz="5100" b="1" dirty="0">
                <a:solidFill>
                  <a:srgbClr val="0070C0"/>
                </a:solidFill>
                <a:latin typeface="Source Sans Pro Black"/>
                <a:ea typeface="Source Sans Pro Black"/>
              </a:rPr>
              <a:t>201 años construyendo comunidad desde la lectura</a:t>
            </a:r>
            <a:endParaRPr lang="es-PE" sz="3200" b="1" dirty="0">
              <a:solidFill>
                <a:srgbClr val="0070C0"/>
              </a:solidFill>
            </a:endParaRPr>
          </a:p>
        </p:txBody>
      </p:sp>
      <p:pic>
        <p:nvPicPr>
          <p:cNvPr id="10" name="Google Shape;63;p14">
            <a:extLst>
              <a:ext uri="{FF2B5EF4-FFF2-40B4-BE49-F238E27FC236}">
                <a16:creationId xmlns:a16="http://schemas.microsoft.com/office/drawing/2014/main" id="{3AFF3008-2501-9F39-1151-E32758A01FA7}"/>
              </a:ext>
            </a:extLst>
          </p:cNvPr>
          <p:cNvPicPr preferRelativeResize="0"/>
          <p:nvPr/>
        </p:nvPicPr>
        <p:blipFill>
          <a:blip r:embed="rId4">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157059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556FEDD7-1006-4942-B4EE-7AA7CC75239E}"/>
              </a:ext>
            </a:extLst>
          </p:cNvPr>
          <p:cNvSpPr>
            <a:spLocks noGrp="1"/>
          </p:cNvSpPr>
          <p:nvPr>
            <p:ph type="body" idx="4294967295"/>
          </p:nvPr>
        </p:nvSpPr>
        <p:spPr>
          <a:xfrm>
            <a:off x="5086349" y="1188721"/>
            <a:ext cx="6743700" cy="5002536"/>
          </a:xfrm>
          <a:prstGeom prst="rect">
            <a:avLst/>
          </a:prstGeom>
        </p:spPr>
        <p:txBody>
          <a:bodyPr/>
          <a:lstStyle/>
          <a:p>
            <a:endParaRPr lang="es-PE" sz="1800" dirty="0">
              <a:latin typeface="Arial" panose="020B0604020202020204" pitchFamily="34" charset="0"/>
              <a:ea typeface="Calibri" panose="020F0502020204030204" pitchFamily="34" charset="0"/>
              <a:cs typeface="Times New Roman" panose="02020603050405020304" pitchFamily="18" charset="0"/>
            </a:endParaRPr>
          </a:p>
          <a:p>
            <a:endParaRPr lang="es-PE" sz="1800" dirty="0">
              <a:latin typeface="Arial" panose="020B0604020202020204" pitchFamily="34" charset="0"/>
              <a:ea typeface="Calibri" panose="020F0502020204030204" pitchFamily="34" charset="0"/>
              <a:cs typeface="Times New Roman" panose="02020603050405020304" pitchFamily="18" charset="0"/>
            </a:endParaRPr>
          </a:p>
          <a:p>
            <a:endParaRPr lang="es-PE" dirty="0"/>
          </a:p>
        </p:txBody>
      </p:sp>
      <p:pic>
        <p:nvPicPr>
          <p:cNvPr id="2" name="Google Shape;78;p15">
            <a:extLst>
              <a:ext uri="{FF2B5EF4-FFF2-40B4-BE49-F238E27FC236}">
                <a16:creationId xmlns:a16="http://schemas.microsoft.com/office/drawing/2014/main" id="{1A31F372-65AA-C1D0-758C-674B899E746E}"/>
              </a:ext>
            </a:extLst>
          </p:cNvPr>
          <p:cNvPicPr preferRelativeResize="0">
            <a:picLocks noGrp="1"/>
          </p:cNvPicPr>
          <p:nvPr>
            <p:ph type="pic" idx="4294967295"/>
          </p:nvPr>
        </p:nvPicPr>
        <p:blipFill>
          <a:blip r:embed="rId2">
            <a:alphaModFix/>
          </a:blip>
          <a:srcRect t="2381" b="2381"/>
          <a:stretch>
            <a:fillRect/>
          </a:stretch>
        </p:blipFill>
        <p:spPr>
          <a:xfrm>
            <a:off x="114300" y="-20640"/>
            <a:ext cx="4800600" cy="6116640"/>
          </a:xfrm>
          <a:prstGeom prst="rect">
            <a:avLst/>
          </a:prstGeom>
          <a:noFill/>
          <a:ln>
            <a:noFill/>
          </a:ln>
        </p:spPr>
      </p:pic>
      <p:sp>
        <p:nvSpPr>
          <p:cNvPr id="4" name="Google Shape;56;p13">
            <a:extLst>
              <a:ext uri="{FF2B5EF4-FFF2-40B4-BE49-F238E27FC236}">
                <a16:creationId xmlns:a16="http://schemas.microsoft.com/office/drawing/2014/main" id="{A5CDA7EC-6FEB-B33E-3C49-3369BE2CB770}"/>
              </a:ext>
            </a:extLst>
          </p:cNvPr>
          <p:cNvSpPr txBox="1">
            <a:spLocks noGrp="1"/>
          </p:cNvSpPr>
          <p:nvPr/>
        </p:nvSpPr>
        <p:spPr>
          <a:xfrm>
            <a:off x="5499886" y="521485"/>
            <a:ext cx="5916626" cy="1769275"/>
          </a:xfrm>
          <a:prstGeom prst="rect">
            <a:avLst/>
          </a:prstGeom>
        </p:spPr>
        <p:txBody>
          <a:bodyPr spcFirstLastPara="1" vert="horz" wrap="square" lIns="121900" tIns="121900" rIns="121900" bIns="1219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 sz="3200" b="1" dirty="0">
                <a:solidFill>
                  <a:srgbClr val="0B5394"/>
                </a:solidFill>
                <a:latin typeface="Source Sans Pro"/>
                <a:ea typeface="Source Sans Pro"/>
                <a:cs typeface="Source Sans Pro"/>
                <a:sym typeface="Source Sans Pro"/>
              </a:rPr>
              <a:t>Política Nacional de la Lectura, el Libro y Bibliotecas</a:t>
            </a:r>
            <a:endParaRPr sz="3200" b="1" dirty="0">
              <a:solidFill>
                <a:srgbClr val="0B5394"/>
              </a:solidFill>
              <a:latin typeface="Source Sans Pro"/>
              <a:ea typeface="Source Sans Pro"/>
              <a:cs typeface="Source Sans Pro"/>
              <a:sym typeface="Source Sans Pro"/>
            </a:endParaRPr>
          </a:p>
        </p:txBody>
      </p:sp>
      <p:sp>
        <p:nvSpPr>
          <p:cNvPr id="5" name="CuadroTexto 3">
            <a:extLst>
              <a:ext uri="{FF2B5EF4-FFF2-40B4-BE49-F238E27FC236}">
                <a16:creationId xmlns:a16="http://schemas.microsoft.com/office/drawing/2014/main" id="{12CA5A71-330E-4D9C-A53F-0BEEC05152D1}"/>
              </a:ext>
            </a:extLst>
          </p:cNvPr>
          <p:cNvSpPr txBox="1"/>
          <p:nvPr/>
        </p:nvSpPr>
        <p:spPr>
          <a:xfrm>
            <a:off x="5715785" y="2088644"/>
            <a:ext cx="5700727" cy="4339650"/>
          </a:xfrm>
          <a:prstGeom prst="rect">
            <a:avLst/>
          </a:prstGeom>
          <a:noFill/>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000" b="1" dirty="0">
                <a:solidFill>
                  <a:schemeClr val="tx1">
                    <a:lumMod val="65000"/>
                    <a:lumOff val="35000"/>
                  </a:schemeClr>
                </a:solidFill>
                <a:latin typeface="Calibri" panose="020F0502020204030204" pitchFamily="34" charset="0"/>
                <a:cs typeface="Times New Roman" panose="02020603050405020304" pitchFamily="18" charset="0"/>
              </a:rPr>
              <a:t>“Limitado ejercicio del derecho a la lectura por parte de la población peruana”.</a:t>
            </a:r>
          </a:p>
          <a:p>
            <a:pPr marL="457200" indent="-457200" algn="just">
              <a:buFont typeface="Arial" panose="020B0604020202020204" pitchFamily="34" charset="0"/>
              <a:buChar char="•"/>
            </a:pPr>
            <a:endParaRPr lang="es-MX" sz="2000" b="1" dirty="0">
              <a:solidFill>
                <a:srgbClr val="000000"/>
              </a:solidFill>
              <a:latin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s-MX" sz="2400" b="1" dirty="0">
                <a:solidFill>
                  <a:srgbClr val="0C5391"/>
                </a:solidFill>
                <a:latin typeface="Calibri" panose="020F0502020204030204" pitchFamily="34" charset="0"/>
                <a:cs typeface="Times New Roman" panose="02020603050405020304" pitchFamily="18" charset="0"/>
              </a:rPr>
              <a:t>OP. 1. </a:t>
            </a:r>
            <a:r>
              <a:rPr lang="es-MX" sz="2400" b="1" dirty="0">
                <a:solidFill>
                  <a:srgbClr val="000000"/>
                </a:solidFill>
                <a:latin typeface="Calibri" panose="020F0502020204030204" pitchFamily="34" charset="0"/>
                <a:cs typeface="Times New Roman" panose="02020603050405020304" pitchFamily="18" charset="0"/>
              </a:rPr>
              <a:t>Incrementar el hábito de la lectura de la población peruana</a:t>
            </a:r>
          </a:p>
          <a:p>
            <a:pPr marL="457200" indent="-457200" algn="just">
              <a:buFont typeface="Arial" panose="020B0604020202020204" pitchFamily="34" charset="0"/>
              <a:buChar char="•"/>
            </a:pPr>
            <a:r>
              <a:rPr lang="es-MX" sz="2400" b="1" dirty="0">
                <a:solidFill>
                  <a:srgbClr val="0C5391"/>
                </a:solidFill>
                <a:latin typeface="Calibri" panose="020F0502020204030204" pitchFamily="34" charset="0"/>
                <a:cs typeface="Times New Roman" panose="02020603050405020304" pitchFamily="18" charset="0"/>
              </a:rPr>
              <a:t>OP 2. </a:t>
            </a:r>
            <a:r>
              <a:rPr lang="es-MX" sz="2400" b="1" dirty="0">
                <a:solidFill>
                  <a:srgbClr val="000000"/>
                </a:solidFill>
                <a:latin typeface="Calibri" panose="020F0502020204030204" pitchFamily="34" charset="0"/>
                <a:cs typeface="Times New Roman" panose="02020603050405020304" pitchFamily="18" charset="0"/>
              </a:rPr>
              <a:t>Asegurar las condiciones de acceso de la población a espacios y materiales de lectura. </a:t>
            </a:r>
          </a:p>
          <a:p>
            <a:pPr marL="457200" indent="-457200" algn="just">
              <a:buFont typeface="Arial" panose="020B0604020202020204" pitchFamily="34" charset="0"/>
              <a:buChar char="•"/>
            </a:pPr>
            <a:r>
              <a:rPr lang="es-MX" sz="2400" b="1" dirty="0">
                <a:solidFill>
                  <a:srgbClr val="0C5391"/>
                </a:solidFill>
                <a:latin typeface="Calibri" panose="020F0502020204030204" pitchFamily="34" charset="0"/>
                <a:cs typeface="Times New Roman" panose="02020603050405020304" pitchFamily="18" charset="0"/>
              </a:rPr>
              <a:t>OP 3. </a:t>
            </a:r>
            <a:r>
              <a:rPr lang="es-MX" sz="2400" b="1" dirty="0">
                <a:solidFill>
                  <a:srgbClr val="000000"/>
                </a:solidFill>
                <a:latin typeface="Calibri" panose="020F0502020204030204" pitchFamily="34" charset="0"/>
                <a:cs typeface="Times New Roman" panose="02020603050405020304" pitchFamily="18" charset="0"/>
              </a:rPr>
              <a:t>Alcanzar el desarrollo sostenible de la producción y circulación </a:t>
            </a:r>
            <a:r>
              <a:rPr lang="es-MX" sz="2400" b="1" dirty="0" err="1">
                <a:solidFill>
                  <a:srgbClr val="000000"/>
                </a:solidFill>
                <a:latin typeface="Calibri" panose="020F0502020204030204" pitchFamily="34" charset="0"/>
                <a:cs typeface="Times New Roman" panose="02020603050405020304" pitchFamily="18" charset="0"/>
              </a:rPr>
              <a:t>bibliodiversa</a:t>
            </a:r>
            <a:r>
              <a:rPr lang="es-MX" sz="2400" b="1" dirty="0">
                <a:solidFill>
                  <a:srgbClr val="000000"/>
                </a:solidFill>
                <a:latin typeface="Calibri" panose="020F0502020204030204" pitchFamily="34" charset="0"/>
                <a:cs typeface="Times New Roman" panose="02020603050405020304" pitchFamily="18" charset="0"/>
              </a:rPr>
              <a:t> en beneficio de los actores de la cadena de valor del libro.  </a:t>
            </a:r>
          </a:p>
        </p:txBody>
      </p:sp>
      <p:pic>
        <p:nvPicPr>
          <p:cNvPr id="9"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258758" y="103482"/>
            <a:ext cx="1742740" cy="635278"/>
          </a:xfrm>
          <a:prstGeom prst="rect">
            <a:avLst/>
          </a:prstGeom>
          <a:noFill/>
          <a:ln>
            <a:noFill/>
          </a:ln>
        </p:spPr>
      </p:pic>
    </p:spTree>
    <p:extLst>
      <p:ext uri="{BB962C8B-B14F-4D97-AF65-F5344CB8AC3E}">
        <p14:creationId xmlns:p14="http://schemas.microsoft.com/office/powerpoint/2010/main" val="65346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35110EF2-AB40-1828-A761-ABA26A58132B}"/>
              </a:ext>
              <a:ext uri="{C183D7F6-B498-43B3-948B-1728B52AA6E4}">
                <adec:decorative xmlns="" xmlns:adec="http://schemas.microsoft.com/office/drawing/2017/decorative" val="1"/>
              </a:ext>
            </a:extLst>
          </p:cNvPr>
          <p:cNvSpPr/>
          <p:nvPr/>
        </p:nvSpPr>
        <p:spPr>
          <a:xfrm>
            <a:off x="3944229" y="3299085"/>
            <a:ext cx="2173221" cy="2946064"/>
          </a:xfrm>
          <a:prstGeom prst="rect">
            <a:avLst/>
          </a:prstGeom>
          <a:gradFill flip="none" rotWithShape="1">
            <a:gsLst>
              <a:gs pos="100000">
                <a:srgbClr val="FFE593">
                  <a:alpha val="0"/>
                </a:srgbClr>
              </a:gs>
              <a:gs pos="75000">
                <a:srgbClr val="FFE59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5" name="Rectángulo 34">
            <a:extLst>
              <a:ext uri="{FF2B5EF4-FFF2-40B4-BE49-F238E27FC236}">
                <a16:creationId xmlns:a16="http://schemas.microsoft.com/office/drawing/2014/main" id="{FCA83316-84CB-A96C-2B67-44943BB3A964}"/>
              </a:ext>
              <a:ext uri="{C183D7F6-B498-43B3-948B-1728B52AA6E4}">
                <adec:decorative xmlns="" xmlns:adec="http://schemas.microsoft.com/office/drawing/2017/decorative" val="1"/>
              </a:ext>
            </a:extLst>
          </p:cNvPr>
          <p:cNvSpPr/>
          <p:nvPr/>
        </p:nvSpPr>
        <p:spPr>
          <a:xfrm>
            <a:off x="6695324" y="3359261"/>
            <a:ext cx="2173221" cy="2946064"/>
          </a:xfrm>
          <a:prstGeom prst="rect">
            <a:avLst/>
          </a:prstGeom>
          <a:gradFill flip="none" rotWithShape="1">
            <a:gsLst>
              <a:gs pos="100000">
                <a:srgbClr val="FFE593">
                  <a:alpha val="0"/>
                </a:srgbClr>
              </a:gs>
              <a:gs pos="75000">
                <a:srgbClr val="FFE59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6" name="Rectángulo 35">
            <a:extLst>
              <a:ext uri="{FF2B5EF4-FFF2-40B4-BE49-F238E27FC236}">
                <a16:creationId xmlns:a16="http://schemas.microsoft.com/office/drawing/2014/main" id="{AB9DC258-AACD-A316-31BC-C1823F03F5EB}"/>
              </a:ext>
              <a:ext uri="{C183D7F6-B498-43B3-948B-1728B52AA6E4}">
                <adec:decorative xmlns="" xmlns:adec="http://schemas.microsoft.com/office/drawing/2017/decorative" val="1"/>
              </a:ext>
            </a:extLst>
          </p:cNvPr>
          <p:cNvSpPr/>
          <p:nvPr/>
        </p:nvSpPr>
        <p:spPr>
          <a:xfrm>
            <a:off x="9225363" y="3207338"/>
            <a:ext cx="2173221" cy="2946064"/>
          </a:xfrm>
          <a:prstGeom prst="rect">
            <a:avLst/>
          </a:prstGeom>
          <a:gradFill flip="none" rotWithShape="1">
            <a:gsLst>
              <a:gs pos="100000">
                <a:srgbClr val="FFE593">
                  <a:alpha val="0"/>
                </a:srgbClr>
              </a:gs>
              <a:gs pos="75000">
                <a:srgbClr val="FFE59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Rectángulo 32">
            <a:extLst>
              <a:ext uri="{FF2B5EF4-FFF2-40B4-BE49-F238E27FC236}">
                <a16:creationId xmlns:a16="http://schemas.microsoft.com/office/drawing/2014/main" id="{07559A37-0F5C-C887-7077-E93BED47E9CD}"/>
              </a:ext>
              <a:ext uri="{C183D7F6-B498-43B3-948B-1728B52AA6E4}">
                <adec:decorative xmlns="" xmlns:adec="http://schemas.microsoft.com/office/drawing/2017/decorative" val="1"/>
              </a:ext>
            </a:extLst>
          </p:cNvPr>
          <p:cNvSpPr/>
          <p:nvPr/>
        </p:nvSpPr>
        <p:spPr>
          <a:xfrm>
            <a:off x="1097468" y="3256982"/>
            <a:ext cx="2173221" cy="2946064"/>
          </a:xfrm>
          <a:prstGeom prst="rect">
            <a:avLst/>
          </a:prstGeom>
          <a:gradFill flip="none" rotWithShape="1">
            <a:gsLst>
              <a:gs pos="100000">
                <a:srgbClr val="FFE593">
                  <a:alpha val="0"/>
                </a:srgbClr>
              </a:gs>
              <a:gs pos="75000">
                <a:srgbClr val="FFE59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Marcador de texto 7">
            <a:extLst>
              <a:ext uri="{FF2B5EF4-FFF2-40B4-BE49-F238E27FC236}">
                <a16:creationId xmlns:a16="http://schemas.microsoft.com/office/drawing/2014/main" id="{556FEDD7-1006-4942-B4EE-7AA7CC75239E}"/>
              </a:ext>
            </a:extLst>
          </p:cNvPr>
          <p:cNvSpPr>
            <a:spLocks noGrp="1"/>
          </p:cNvSpPr>
          <p:nvPr>
            <p:ph type="body" idx="4294967295"/>
          </p:nvPr>
        </p:nvSpPr>
        <p:spPr>
          <a:xfrm>
            <a:off x="5086349" y="1188721"/>
            <a:ext cx="6743700" cy="5002536"/>
          </a:xfrm>
          <a:prstGeom prst="rect">
            <a:avLst/>
          </a:prstGeom>
        </p:spPr>
        <p:txBody>
          <a:bodyPr/>
          <a:lstStyle/>
          <a:p>
            <a:endParaRPr lang="es-PE" sz="1800" dirty="0">
              <a:latin typeface="Arial" panose="020B0604020202020204" pitchFamily="34" charset="0"/>
              <a:ea typeface="Calibri" panose="020F0502020204030204" pitchFamily="34" charset="0"/>
              <a:cs typeface="Times New Roman" panose="02020603050405020304" pitchFamily="18" charset="0"/>
            </a:endParaRPr>
          </a:p>
          <a:p>
            <a:endParaRPr lang="es-PE" sz="1800" dirty="0">
              <a:latin typeface="Arial" panose="020B0604020202020204" pitchFamily="34" charset="0"/>
              <a:ea typeface="Calibri" panose="020F0502020204030204" pitchFamily="34" charset="0"/>
              <a:cs typeface="Times New Roman" panose="02020603050405020304" pitchFamily="18" charset="0"/>
            </a:endParaRPr>
          </a:p>
          <a:p>
            <a:endParaRPr lang="es-PE" dirty="0"/>
          </a:p>
        </p:txBody>
      </p:sp>
      <p:grpSp>
        <p:nvGrpSpPr>
          <p:cNvPr id="11" name="Grupo 10">
            <a:extLst>
              <a:ext uri="{FF2B5EF4-FFF2-40B4-BE49-F238E27FC236}">
                <a16:creationId xmlns:a16="http://schemas.microsoft.com/office/drawing/2014/main" id="{CFD9B82A-D6C8-81AC-4E25-099E474E315D}"/>
              </a:ext>
            </a:extLst>
          </p:cNvPr>
          <p:cNvGrpSpPr/>
          <p:nvPr/>
        </p:nvGrpSpPr>
        <p:grpSpPr>
          <a:xfrm>
            <a:off x="676122" y="1018821"/>
            <a:ext cx="10882655" cy="5627311"/>
            <a:chOff x="754027" y="1454857"/>
            <a:chExt cx="10882655" cy="5627311"/>
          </a:xfrm>
        </p:grpSpPr>
        <p:grpSp>
          <p:nvGrpSpPr>
            <p:cNvPr id="12" name="Grupo 11">
              <a:extLst>
                <a:ext uri="{FF2B5EF4-FFF2-40B4-BE49-F238E27FC236}">
                  <a16:creationId xmlns:a16="http://schemas.microsoft.com/office/drawing/2014/main" id="{F538BD25-1D4E-D491-4056-2262D9728A4A}"/>
                </a:ext>
              </a:extLst>
            </p:cNvPr>
            <p:cNvGrpSpPr/>
            <p:nvPr/>
          </p:nvGrpSpPr>
          <p:grpSpPr>
            <a:xfrm>
              <a:off x="3688793" y="2022612"/>
              <a:ext cx="2719541" cy="2453538"/>
              <a:chOff x="4593044" y="1192972"/>
              <a:chExt cx="3001962" cy="2708336"/>
            </a:xfrm>
          </p:grpSpPr>
          <p:graphicFrame>
            <p:nvGraphicFramePr>
              <p:cNvPr id="31" name="Gráfico 30">
                <a:extLst>
                  <a:ext uri="{FF2B5EF4-FFF2-40B4-BE49-F238E27FC236}">
                    <a16:creationId xmlns:a16="http://schemas.microsoft.com/office/drawing/2014/main" id="{4F589CF5-BFD8-05D8-3701-3370F7084BF7}"/>
                  </a:ext>
                </a:extLst>
              </p:cNvPr>
              <p:cNvGraphicFramePr/>
              <p:nvPr>
                <p:extLst>
                  <p:ext uri="{D42A27DB-BD31-4B8C-83A1-F6EECF244321}">
                    <p14:modId xmlns:p14="http://schemas.microsoft.com/office/powerpoint/2010/main" val="123815880"/>
                  </p:ext>
                </p:extLst>
              </p:nvPr>
            </p:nvGraphicFramePr>
            <p:xfrm>
              <a:off x="4593044" y="1192972"/>
              <a:ext cx="3001962" cy="2708336"/>
            </p:xfrm>
            <a:graphic>
              <a:graphicData uri="http://schemas.openxmlformats.org/drawingml/2006/chart">
                <c:chart xmlns:c="http://schemas.openxmlformats.org/drawingml/2006/chart" xmlns:r="http://schemas.openxmlformats.org/officeDocument/2006/relationships" r:id="rId2"/>
              </a:graphicData>
            </a:graphic>
          </p:graphicFrame>
          <p:sp>
            <p:nvSpPr>
              <p:cNvPr id="32" name="Elipse 31">
                <a:extLst>
                  <a:ext uri="{FF2B5EF4-FFF2-40B4-BE49-F238E27FC236}">
                    <a16:creationId xmlns:a16="http://schemas.microsoft.com/office/drawing/2014/main" id="{712FE938-BA81-7044-88E6-B5F5932499F9}"/>
                  </a:ext>
                </a:extLst>
              </p:cNvPr>
              <p:cNvSpPr/>
              <p:nvPr/>
            </p:nvSpPr>
            <p:spPr>
              <a:xfrm>
                <a:off x="5302166"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13" name="Cuadro de texto 124">
              <a:extLst>
                <a:ext uri="{FF2B5EF4-FFF2-40B4-BE49-F238E27FC236}">
                  <a16:creationId xmlns:a16="http://schemas.microsoft.com/office/drawing/2014/main" id="{081640F7-15FE-7211-AEC9-8740B74271C3}"/>
                </a:ext>
              </a:extLst>
            </p:cNvPr>
            <p:cNvSpPr txBox="1"/>
            <p:nvPr/>
          </p:nvSpPr>
          <p:spPr>
            <a:xfrm>
              <a:off x="4122477" y="4362937"/>
              <a:ext cx="1908892" cy="2369880"/>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s-PE" sz="1400" dirty="0">
                  <a:solidFill>
                    <a:schemeClr val="tx1"/>
                  </a:solidFill>
                  <a:latin typeface="HelveticaNowDisplay Regular"/>
                </a:rPr>
                <a:t>Las universidades deberán acreditar que cuentan con bibliotecas  Art. 28 de la Ley Universitaria:  Como parte del proceso de licenciamiento, entre los aspectos mínimos requeridos infraestructura y equipamiento </a:t>
              </a:r>
              <a:endParaRPr lang="es-ES" sz="1400" dirty="0">
                <a:solidFill>
                  <a:schemeClr val="tx1"/>
                </a:solidFill>
                <a:latin typeface="HelveticaNowDisplay Regular"/>
              </a:endParaRPr>
            </a:p>
          </p:txBody>
        </p:sp>
        <p:grpSp>
          <p:nvGrpSpPr>
            <p:cNvPr id="14" name="Grupo 13">
              <a:extLst>
                <a:ext uri="{FF2B5EF4-FFF2-40B4-BE49-F238E27FC236}">
                  <a16:creationId xmlns:a16="http://schemas.microsoft.com/office/drawing/2014/main" id="{EFAB48FC-C277-33D6-7C24-70E8E23E81BF}"/>
                </a:ext>
                <a:ext uri="{C183D7F6-B498-43B3-948B-1728B52AA6E4}">
                  <adec:decorative xmlns="" xmlns:adec="http://schemas.microsoft.com/office/drawing/2017/decorative" val="1"/>
                </a:ext>
              </a:extLst>
            </p:cNvPr>
            <p:cNvGrpSpPr/>
            <p:nvPr/>
          </p:nvGrpSpPr>
          <p:grpSpPr>
            <a:xfrm>
              <a:off x="917579" y="2022611"/>
              <a:ext cx="2554224" cy="2453539"/>
              <a:chOff x="613182" y="1192970"/>
              <a:chExt cx="2819477" cy="2708337"/>
            </a:xfrm>
          </p:grpSpPr>
          <p:sp>
            <p:nvSpPr>
              <p:cNvPr id="29" name="Elipse 28">
                <a:extLst>
                  <a:ext uri="{FF2B5EF4-FFF2-40B4-BE49-F238E27FC236}">
                    <a16:creationId xmlns:a16="http://schemas.microsoft.com/office/drawing/2014/main" id="{A4FE61C1-D53D-84A3-F85A-74BAFF9D6CF8}"/>
                  </a:ext>
                </a:extLst>
              </p:cNvPr>
              <p:cNvSpPr/>
              <p:nvPr/>
            </p:nvSpPr>
            <p:spPr>
              <a:xfrm>
                <a:off x="1217371"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aphicFrame>
            <p:nvGraphicFramePr>
              <p:cNvPr id="30" name="Gráfico 29">
                <a:extLst>
                  <a:ext uri="{FF2B5EF4-FFF2-40B4-BE49-F238E27FC236}">
                    <a16:creationId xmlns:a16="http://schemas.microsoft.com/office/drawing/2014/main" id="{6A380D03-BDE6-B86D-802B-4DC1EF331F57}"/>
                  </a:ext>
                </a:extLst>
              </p:cNvPr>
              <p:cNvGraphicFramePr/>
              <p:nvPr>
                <p:extLst>
                  <p:ext uri="{D42A27DB-BD31-4B8C-83A1-F6EECF244321}">
                    <p14:modId xmlns:p14="http://schemas.microsoft.com/office/powerpoint/2010/main" val="1226256532"/>
                  </p:ext>
                </p:extLst>
              </p:nvPr>
            </p:nvGraphicFramePr>
            <p:xfrm>
              <a:off x="613182" y="1192970"/>
              <a:ext cx="2819477" cy="2708337"/>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Cuadro de texto 123">
              <a:extLst>
                <a:ext uri="{FF2B5EF4-FFF2-40B4-BE49-F238E27FC236}">
                  <a16:creationId xmlns:a16="http://schemas.microsoft.com/office/drawing/2014/main" id="{0D34335F-0573-0199-F690-8B6E68B05DB1}"/>
                </a:ext>
              </a:extLst>
            </p:cNvPr>
            <p:cNvSpPr txBox="1"/>
            <p:nvPr/>
          </p:nvSpPr>
          <p:spPr>
            <a:xfrm>
              <a:off x="1226710" y="4470659"/>
              <a:ext cx="1914735" cy="2154436"/>
            </a:xfrm>
            <a:prstGeom prst="rect">
              <a:avLst/>
            </a:prstGeom>
            <a:noFill/>
          </p:spPr>
          <p:txBody>
            <a:bodyPr wrap="square" lIns="0" tIns="0" rIns="0" bIns="0" rtlCol="0">
              <a:spAutoFit/>
            </a:bodyPr>
            <a:lstStyle/>
            <a:p>
              <a:pPr algn="ctr"/>
              <a:r>
                <a:rPr lang="es-ES" sz="1400" dirty="0">
                  <a:latin typeface="HelveticaNowDisplay Regular"/>
                </a:rPr>
                <a:t>La Biblioteca Nacional del Perú, </a:t>
              </a:r>
              <a:r>
                <a:rPr lang="es-PE" sz="1400" dirty="0">
                  <a:latin typeface="HelveticaNowDisplay Regular"/>
                </a:rPr>
                <a:t>con Resolución Directoral Nacional N° 006-2016-BNP, aprobó el documento denominado, “Estándares de calidad para bibliotecas universitarias</a:t>
              </a:r>
              <a:r>
                <a:rPr lang="es-ES" sz="1400" dirty="0" smtClean="0">
                  <a:latin typeface="HelveticaNowDisplay Regular"/>
                </a:rPr>
                <a:t>. </a:t>
              </a:r>
              <a:endParaRPr lang="es-ES" sz="1400" dirty="0">
                <a:latin typeface="HelveticaNowDisplay Regular"/>
              </a:endParaRPr>
            </a:p>
          </p:txBody>
        </p:sp>
        <p:grpSp>
          <p:nvGrpSpPr>
            <p:cNvPr id="16" name="Grupo 15">
              <a:extLst>
                <a:ext uri="{FF2B5EF4-FFF2-40B4-BE49-F238E27FC236}">
                  <a16:creationId xmlns:a16="http://schemas.microsoft.com/office/drawing/2014/main" id="{D4F87C07-C333-7B14-868A-BC678077ECBF}"/>
                </a:ext>
                <a:ext uri="{C183D7F6-B498-43B3-948B-1728B52AA6E4}">
                  <adec:decorative xmlns="" xmlns:adec="http://schemas.microsoft.com/office/drawing/2017/decorative" val="1"/>
                </a:ext>
              </a:extLst>
            </p:cNvPr>
            <p:cNvGrpSpPr/>
            <p:nvPr/>
          </p:nvGrpSpPr>
          <p:grpSpPr>
            <a:xfrm>
              <a:off x="9062448" y="2022612"/>
              <a:ext cx="2574234" cy="2453538"/>
              <a:chOff x="8755390" y="1192972"/>
              <a:chExt cx="2841565" cy="2708336"/>
            </a:xfrm>
          </p:grpSpPr>
          <p:sp>
            <p:nvSpPr>
              <p:cNvPr id="27" name="Elipse 26">
                <a:extLst>
                  <a:ext uri="{FF2B5EF4-FFF2-40B4-BE49-F238E27FC236}">
                    <a16:creationId xmlns:a16="http://schemas.microsoft.com/office/drawing/2014/main" id="{E86F4A18-1F75-2130-A84C-CDF54D062EEE}"/>
                  </a:ext>
                </a:extLst>
              </p:cNvPr>
              <p:cNvSpPr/>
              <p:nvPr/>
            </p:nvSpPr>
            <p:spPr>
              <a:xfrm>
                <a:off x="9386960"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aphicFrame>
            <p:nvGraphicFramePr>
              <p:cNvPr id="28" name="Gráfico 27">
                <a:extLst>
                  <a:ext uri="{FF2B5EF4-FFF2-40B4-BE49-F238E27FC236}">
                    <a16:creationId xmlns:a16="http://schemas.microsoft.com/office/drawing/2014/main" id="{800505F8-EB88-FCCF-4D9E-6B487AC87DCF}"/>
                  </a:ext>
                </a:extLst>
              </p:cNvPr>
              <p:cNvGraphicFramePr/>
              <p:nvPr>
                <p:extLst>
                  <p:ext uri="{D42A27DB-BD31-4B8C-83A1-F6EECF244321}">
                    <p14:modId xmlns:p14="http://schemas.microsoft.com/office/powerpoint/2010/main" val="1319562816"/>
                  </p:ext>
                </p:extLst>
              </p:nvPr>
            </p:nvGraphicFramePr>
            <p:xfrm>
              <a:off x="8755390" y="1192972"/>
              <a:ext cx="2841565" cy="2708336"/>
            </p:xfrm>
            <a:graphic>
              <a:graphicData uri="http://schemas.openxmlformats.org/drawingml/2006/chart">
                <c:chart xmlns:c="http://schemas.openxmlformats.org/drawingml/2006/chart" xmlns:r="http://schemas.openxmlformats.org/officeDocument/2006/relationships" r:id="rId4"/>
              </a:graphicData>
            </a:graphic>
          </p:graphicFrame>
        </p:grpSp>
        <p:sp>
          <p:nvSpPr>
            <p:cNvPr id="17" name="Cuadro de texto 125">
              <a:extLst>
                <a:ext uri="{FF2B5EF4-FFF2-40B4-BE49-F238E27FC236}">
                  <a16:creationId xmlns:a16="http://schemas.microsoft.com/office/drawing/2014/main" id="{D5426B34-64D1-6FA7-AECE-AD92073E49EC}"/>
                </a:ext>
              </a:extLst>
            </p:cNvPr>
            <p:cNvSpPr txBox="1"/>
            <p:nvPr/>
          </p:nvSpPr>
          <p:spPr>
            <a:xfrm>
              <a:off x="9346573" y="4496845"/>
              <a:ext cx="2134214" cy="2585323"/>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s-PE" sz="1400" dirty="0">
                  <a:solidFill>
                    <a:schemeClr val="tx1"/>
                  </a:solidFill>
                  <a:latin typeface="HelveticaNowDisplay Regular"/>
                </a:rPr>
                <a:t>SUNEDU cuenta con 95 universidades de gestión pública y privada licenciadas, para su proceso de licenciamiento evidenciaron prestación de sus servicios bibliotecarios, ofrecidos en su totalidad a más de 1.3 millones de estudiantes al año 2021</a:t>
              </a:r>
            </a:p>
            <a:p>
              <a:r>
                <a:rPr lang="es-ES" sz="1400" dirty="0">
                  <a:solidFill>
                    <a:schemeClr val="tx1">
                      <a:lumMod val="65000"/>
                      <a:lumOff val="35000"/>
                    </a:schemeClr>
                  </a:solidFill>
                  <a:latin typeface="HelveticaNowDisplay Regular"/>
                </a:rPr>
                <a:t>. </a:t>
              </a:r>
            </a:p>
          </p:txBody>
        </p:sp>
        <p:grpSp>
          <p:nvGrpSpPr>
            <p:cNvPr id="18" name="Grupo 17">
              <a:extLst>
                <a:ext uri="{FF2B5EF4-FFF2-40B4-BE49-F238E27FC236}">
                  <a16:creationId xmlns:a16="http://schemas.microsoft.com/office/drawing/2014/main" id="{F358617A-FE8C-690D-642A-331E491EA179}"/>
                </a:ext>
                <a:ext uri="{C183D7F6-B498-43B3-948B-1728B52AA6E4}">
                  <adec:decorative xmlns="" xmlns:adec="http://schemas.microsoft.com/office/drawing/2017/decorative" val="1"/>
                </a:ext>
              </a:extLst>
            </p:cNvPr>
            <p:cNvGrpSpPr/>
            <p:nvPr/>
          </p:nvGrpSpPr>
          <p:grpSpPr>
            <a:xfrm>
              <a:off x="6502882" y="2009465"/>
              <a:ext cx="2574234" cy="2453538"/>
              <a:chOff x="8755390" y="1192972"/>
              <a:chExt cx="2841565" cy="2708336"/>
            </a:xfrm>
          </p:grpSpPr>
          <p:sp>
            <p:nvSpPr>
              <p:cNvPr id="25" name="Elipse 24">
                <a:extLst>
                  <a:ext uri="{FF2B5EF4-FFF2-40B4-BE49-F238E27FC236}">
                    <a16:creationId xmlns:a16="http://schemas.microsoft.com/office/drawing/2014/main" id="{E055FBE1-8DD0-E00A-BEE5-ACFB391E2C1F}"/>
                  </a:ext>
                </a:extLst>
              </p:cNvPr>
              <p:cNvSpPr/>
              <p:nvPr/>
            </p:nvSpPr>
            <p:spPr>
              <a:xfrm>
                <a:off x="9386960"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aphicFrame>
            <p:nvGraphicFramePr>
              <p:cNvPr id="26" name="Gráfico 25">
                <a:extLst>
                  <a:ext uri="{FF2B5EF4-FFF2-40B4-BE49-F238E27FC236}">
                    <a16:creationId xmlns:a16="http://schemas.microsoft.com/office/drawing/2014/main" id="{2A5049F3-24B4-182C-E92E-C276A0F1AB39}"/>
                  </a:ext>
                </a:extLst>
              </p:cNvPr>
              <p:cNvGraphicFramePr/>
              <p:nvPr>
                <p:extLst>
                  <p:ext uri="{D42A27DB-BD31-4B8C-83A1-F6EECF244321}">
                    <p14:modId xmlns:p14="http://schemas.microsoft.com/office/powerpoint/2010/main" val="2487294273"/>
                  </p:ext>
                </p:extLst>
              </p:nvPr>
            </p:nvGraphicFramePr>
            <p:xfrm>
              <a:off x="8755390" y="1192972"/>
              <a:ext cx="2841565" cy="2708336"/>
            </p:xfrm>
            <a:graphic>
              <a:graphicData uri="http://schemas.openxmlformats.org/drawingml/2006/chart">
                <c:chart xmlns:c="http://schemas.openxmlformats.org/drawingml/2006/chart" xmlns:r="http://schemas.openxmlformats.org/officeDocument/2006/relationships" r:id="rId5"/>
              </a:graphicData>
            </a:graphic>
          </p:graphicFrame>
        </p:grpSp>
        <p:sp>
          <p:nvSpPr>
            <p:cNvPr id="19" name="Cuadro de texto 125">
              <a:extLst>
                <a:ext uri="{FF2B5EF4-FFF2-40B4-BE49-F238E27FC236}">
                  <a16:creationId xmlns:a16="http://schemas.microsoft.com/office/drawing/2014/main" id="{32AAC961-6A3B-C131-4881-B1106A6BB3B5}"/>
                </a:ext>
              </a:extLst>
            </p:cNvPr>
            <p:cNvSpPr txBox="1"/>
            <p:nvPr/>
          </p:nvSpPr>
          <p:spPr>
            <a:xfrm>
              <a:off x="6827754" y="4458503"/>
              <a:ext cx="1932866" cy="1292662"/>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s-ES" sz="1400" dirty="0">
                  <a:solidFill>
                    <a:schemeClr val="tx1"/>
                  </a:solidFill>
                  <a:latin typeface="HelveticaNowDisplay Regular"/>
                </a:rPr>
                <a:t>El Registro Nacional de Bibliotecas de la Biblioteca Nacional </a:t>
              </a:r>
            </a:p>
            <a:p>
              <a:r>
                <a:rPr lang="es-ES" sz="1400" dirty="0">
                  <a:solidFill>
                    <a:schemeClr val="tx1"/>
                  </a:solidFill>
                  <a:latin typeface="HelveticaNowDisplay Regular"/>
                </a:rPr>
                <a:t>Periodo 2021-2022, se registró a 76 bibliotecas universitarias</a:t>
              </a:r>
            </a:p>
          </p:txBody>
        </p:sp>
        <p:sp>
          <p:nvSpPr>
            <p:cNvPr id="20" name="Rectángulo 19">
              <a:extLst>
                <a:ext uri="{FF2B5EF4-FFF2-40B4-BE49-F238E27FC236}">
                  <a16:creationId xmlns:a16="http://schemas.microsoft.com/office/drawing/2014/main" id="{FB6A8903-7B66-E23A-FFD6-E02F400621DE}"/>
                </a:ext>
              </a:extLst>
            </p:cNvPr>
            <p:cNvSpPr/>
            <p:nvPr/>
          </p:nvSpPr>
          <p:spPr>
            <a:xfrm>
              <a:off x="754027" y="1454857"/>
              <a:ext cx="10722462" cy="738664"/>
            </a:xfrm>
            <a:prstGeom prst="rect">
              <a:avLst/>
            </a:prstGeom>
          </p:spPr>
          <p:txBody>
            <a:bodyPr wrap="square">
              <a:spAutoFit/>
            </a:bodyPr>
            <a:lstStyle/>
            <a:p>
              <a:pPr marL="285750" indent="-285750">
                <a:buFont typeface="Arial" panose="020B0604020202020204" pitchFamily="34" charset="0"/>
                <a:buChar char="•"/>
              </a:pPr>
              <a:r>
                <a:rPr lang="es-PE" sz="1400" dirty="0">
                  <a:latin typeface="HelveticaNowDisplay Regular"/>
                </a:rPr>
                <a:t>Ley N° 30034, Ley del Sistema Nacional de Bibliotecas (SNB), instrumento de gestión pública para el establecimiento de estándares de calidad, eficacia, prestación de servicios brindados a la ciudadanía</a:t>
              </a:r>
            </a:p>
            <a:p>
              <a:pPr marL="285750" indent="-285750">
                <a:buFont typeface="Arial" panose="020B0604020202020204" pitchFamily="34" charset="0"/>
                <a:buChar char="•"/>
              </a:pPr>
              <a:r>
                <a:rPr lang="es-PE" sz="1400" dirty="0">
                  <a:latin typeface="HelveticaNowDisplay Regular"/>
                </a:rPr>
                <a:t>Las bibliotecas universitarias son parte del </a:t>
              </a:r>
              <a:r>
                <a:rPr lang="es-PE" sz="1400" dirty="0" smtClean="0">
                  <a:latin typeface="HelveticaNowDisplay Regular"/>
                </a:rPr>
                <a:t>Sistema Nacional de Bibliotecas, junto con otras bibliotecas de instituciones educativas</a:t>
              </a:r>
              <a:endParaRPr lang="es-ES" sz="1400" dirty="0"/>
            </a:p>
          </p:txBody>
        </p:sp>
        <p:pic>
          <p:nvPicPr>
            <p:cNvPr id="21" name="Imagen 20">
              <a:extLst>
                <a:ext uri="{FF2B5EF4-FFF2-40B4-BE49-F238E27FC236}">
                  <a16:creationId xmlns:a16="http://schemas.microsoft.com/office/drawing/2014/main" id="{03270C8E-C21A-0DFA-D7FF-C520C67E89A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356" t="25652" r="31618" b="38261"/>
            <a:stretch/>
          </p:blipFill>
          <p:spPr>
            <a:xfrm>
              <a:off x="1748879" y="2620778"/>
              <a:ext cx="952604" cy="1157065"/>
            </a:xfrm>
            <a:prstGeom prst="rect">
              <a:avLst/>
            </a:prstGeom>
          </p:spPr>
        </p:pic>
        <p:pic>
          <p:nvPicPr>
            <p:cNvPr id="22" name="Imagen 21">
              <a:extLst>
                <a:ext uri="{FF2B5EF4-FFF2-40B4-BE49-F238E27FC236}">
                  <a16:creationId xmlns:a16="http://schemas.microsoft.com/office/drawing/2014/main" id="{19142EA7-51F1-54BD-D351-F3E294621E8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rcRect l="28770" t="38702" r="27974" b="47675"/>
            <a:stretch/>
          </p:blipFill>
          <p:spPr>
            <a:xfrm>
              <a:off x="7215841" y="2941117"/>
              <a:ext cx="1186344" cy="528514"/>
            </a:xfrm>
            <a:prstGeom prst="rect">
              <a:avLst/>
            </a:prstGeom>
          </p:spPr>
        </p:pic>
        <p:pic>
          <p:nvPicPr>
            <p:cNvPr id="23" name="Imagen 22">
              <a:extLst>
                <a:ext uri="{FF2B5EF4-FFF2-40B4-BE49-F238E27FC236}">
                  <a16:creationId xmlns:a16="http://schemas.microsoft.com/office/drawing/2014/main" id="{4C8B60E6-8ABD-D2E6-09D5-E350279930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250" t="6087" r="39837" b="11594"/>
            <a:stretch/>
          </p:blipFill>
          <p:spPr>
            <a:xfrm>
              <a:off x="4685770" y="2706896"/>
              <a:ext cx="768461" cy="1049245"/>
            </a:xfrm>
            <a:prstGeom prst="rect">
              <a:avLst/>
            </a:prstGeom>
          </p:spPr>
        </p:pic>
        <p:pic>
          <p:nvPicPr>
            <p:cNvPr id="24" name="Imagen 23">
              <a:extLst>
                <a:ext uri="{FF2B5EF4-FFF2-40B4-BE49-F238E27FC236}">
                  <a16:creationId xmlns:a16="http://schemas.microsoft.com/office/drawing/2014/main" id="{61BBAFF9-83DF-D062-1DEA-2F29C27B262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244" t="21820" r="12043" b="18273"/>
            <a:stretch/>
          </p:blipFill>
          <p:spPr>
            <a:xfrm>
              <a:off x="9720321" y="2941117"/>
              <a:ext cx="1241429" cy="669385"/>
            </a:xfrm>
            <a:prstGeom prst="rect">
              <a:avLst/>
            </a:prstGeom>
          </p:spPr>
        </p:pic>
      </p:grpSp>
      <p:sp>
        <p:nvSpPr>
          <p:cNvPr id="37" name="Rectángulo 36">
            <a:extLst>
              <a:ext uri="{FF2B5EF4-FFF2-40B4-BE49-F238E27FC236}">
                <a16:creationId xmlns:a16="http://schemas.microsoft.com/office/drawing/2014/main" id="{78629803-18E4-AA68-3BD8-0B1DACDC3834}"/>
              </a:ext>
            </a:extLst>
          </p:cNvPr>
          <p:cNvSpPr/>
          <p:nvPr/>
        </p:nvSpPr>
        <p:spPr>
          <a:xfrm>
            <a:off x="2616677" y="269472"/>
            <a:ext cx="6265682" cy="646331"/>
          </a:xfrm>
          <a:prstGeom prst="rect">
            <a:avLst/>
          </a:prstGeom>
        </p:spPr>
        <p:txBody>
          <a:bodyPr wrap="square">
            <a:spAutoFit/>
          </a:bodyPr>
          <a:lstStyle/>
          <a:p>
            <a:pPr algn="ctr"/>
            <a:r>
              <a:rPr lang="en-US" sz="3600" b="1" dirty="0">
                <a:solidFill>
                  <a:srgbClr val="002060"/>
                </a:solidFill>
              </a:rPr>
              <a:t>Las </a:t>
            </a:r>
            <a:r>
              <a:rPr lang="en-US" sz="3600" b="1" dirty="0" err="1">
                <a:solidFill>
                  <a:srgbClr val="002060"/>
                </a:solidFill>
              </a:rPr>
              <a:t>bibliotecas</a:t>
            </a:r>
            <a:r>
              <a:rPr lang="en-US" sz="3600" b="1" dirty="0">
                <a:solidFill>
                  <a:srgbClr val="002060"/>
                </a:solidFill>
              </a:rPr>
              <a:t> </a:t>
            </a:r>
            <a:r>
              <a:rPr lang="en-US" sz="3600" b="1" dirty="0" err="1">
                <a:solidFill>
                  <a:srgbClr val="002060"/>
                </a:solidFill>
              </a:rPr>
              <a:t>universitarias</a:t>
            </a:r>
            <a:r>
              <a:rPr lang="en-US" sz="3600" b="1" dirty="0">
                <a:solidFill>
                  <a:srgbClr val="002060"/>
                </a:solidFill>
              </a:rPr>
              <a:t> </a:t>
            </a:r>
            <a:endParaRPr lang="es-ES" sz="2000" b="1" dirty="0">
              <a:solidFill>
                <a:srgbClr val="002060"/>
              </a:solidFill>
              <a:latin typeface="HelveticaNowDisplay Regular"/>
            </a:endParaRPr>
          </a:p>
        </p:txBody>
      </p:sp>
      <p:pic>
        <p:nvPicPr>
          <p:cNvPr id="38" name="Google Shape;63;p14">
            <a:extLst>
              <a:ext uri="{FF2B5EF4-FFF2-40B4-BE49-F238E27FC236}">
                <a16:creationId xmlns:a16="http://schemas.microsoft.com/office/drawing/2014/main" id="{3AFF3008-2501-9F39-1151-E32758A01FA7}"/>
              </a:ext>
            </a:extLst>
          </p:cNvPr>
          <p:cNvPicPr preferRelativeResize="0"/>
          <p:nvPr/>
        </p:nvPicPr>
        <p:blipFill>
          <a:blip r:embed="rId11">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242528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77B979D1-4390-61A4-6602-7933B6407B65}"/>
              </a:ext>
              <a:ext uri="{C183D7F6-B498-43B3-948B-1728B52AA6E4}">
                <adec:decorative xmlns="" xmlns:adec="http://schemas.microsoft.com/office/drawing/2017/decorative" val="1"/>
              </a:ext>
            </a:extLst>
          </p:cNvPr>
          <p:cNvSpPr/>
          <p:nvPr/>
        </p:nvSpPr>
        <p:spPr>
          <a:xfrm>
            <a:off x="0" y="3569504"/>
            <a:ext cx="11025188" cy="506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 name="Título 4">
            <a:extLst>
              <a:ext uri="{FF2B5EF4-FFF2-40B4-BE49-F238E27FC236}">
                <a16:creationId xmlns:a16="http://schemas.microsoft.com/office/drawing/2014/main" id="{AAE6CAB7-956F-4639-AAC0-C61EE9B04492}"/>
              </a:ext>
            </a:extLst>
          </p:cNvPr>
          <p:cNvSpPr>
            <a:spLocks noGrp="1"/>
          </p:cNvSpPr>
          <p:nvPr>
            <p:ph type="title"/>
          </p:nvPr>
        </p:nvSpPr>
        <p:spPr>
          <a:xfrm>
            <a:off x="192624" y="783482"/>
            <a:ext cx="10435932" cy="1072464"/>
          </a:xfrm>
        </p:spPr>
        <p:txBody>
          <a:bodyPr/>
          <a:lstStyle/>
          <a:p>
            <a:pPr algn="ctr" defTabSz="914400"/>
            <a:r>
              <a:rPr lang="en-US" b="1" dirty="0" err="1">
                <a:solidFill>
                  <a:srgbClr val="002060"/>
                </a:solidFill>
                <a:latin typeface="+mn-lt"/>
                <a:ea typeface="+mn-ea"/>
                <a:cs typeface="+mn-cs"/>
              </a:rPr>
              <a:t>Características</a:t>
            </a:r>
            <a:r>
              <a:rPr lang="en-US" b="1" dirty="0">
                <a:solidFill>
                  <a:srgbClr val="002060"/>
                </a:solidFill>
                <a:latin typeface="+mn-lt"/>
                <a:ea typeface="+mn-ea"/>
                <a:cs typeface="+mn-cs"/>
              </a:rPr>
              <a:t> de las </a:t>
            </a:r>
            <a:r>
              <a:rPr lang="en-US" b="1" dirty="0" err="1">
                <a:solidFill>
                  <a:srgbClr val="002060"/>
                </a:solidFill>
                <a:latin typeface="+mn-lt"/>
                <a:ea typeface="+mn-ea"/>
                <a:cs typeface="+mn-cs"/>
              </a:rPr>
              <a:t>bibliotecas</a:t>
            </a:r>
            <a:r>
              <a:rPr lang="en-US" b="1" dirty="0">
                <a:solidFill>
                  <a:srgbClr val="002060"/>
                </a:solidFill>
                <a:latin typeface="+mn-lt"/>
                <a:ea typeface="+mn-ea"/>
                <a:cs typeface="+mn-cs"/>
              </a:rPr>
              <a:t> </a:t>
            </a:r>
            <a:r>
              <a:rPr lang="en-US" b="1" dirty="0" err="1">
                <a:solidFill>
                  <a:srgbClr val="002060"/>
                </a:solidFill>
                <a:latin typeface="+mn-lt"/>
                <a:ea typeface="+mn-ea"/>
                <a:cs typeface="+mn-cs"/>
              </a:rPr>
              <a:t>universitarias</a:t>
            </a:r>
            <a:r>
              <a:rPr lang="en-US" b="1" dirty="0">
                <a:solidFill>
                  <a:srgbClr val="002060"/>
                </a:solidFill>
                <a:latin typeface="+mn-lt"/>
                <a:ea typeface="+mn-ea"/>
                <a:cs typeface="+mn-cs"/>
              </a:rPr>
              <a:t> </a:t>
            </a:r>
            <a:r>
              <a:rPr lang="en-US" b="1" dirty="0" err="1">
                <a:solidFill>
                  <a:srgbClr val="002060"/>
                </a:solidFill>
                <a:latin typeface="+mn-lt"/>
                <a:ea typeface="+mn-ea"/>
                <a:cs typeface="+mn-cs"/>
              </a:rPr>
              <a:t>en</a:t>
            </a:r>
            <a:r>
              <a:rPr lang="en-US" b="1" dirty="0">
                <a:solidFill>
                  <a:srgbClr val="002060"/>
                </a:solidFill>
                <a:latin typeface="+mn-lt"/>
                <a:ea typeface="+mn-ea"/>
                <a:cs typeface="+mn-cs"/>
              </a:rPr>
              <a:t> </a:t>
            </a:r>
            <a:r>
              <a:rPr lang="en-US" b="1" dirty="0" err="1">
                <a:solidFill>
                  <a:srgbClr val="002060"/>
                </a:solidFill>
                <a:latin typeface="+mn-lt"/>
                <a:ea typeface="+mn-ea"/>
                <a:cs typeface="+mn-cs"/>
              </a:rPr>
              <a:t>el</a:t>
            </a:r>
            <a:r>
              <a:rPr lang="en-US" b="1" dirty="0">
                <a:solidFill>
                  <a:srgbClr val="002060"/>
                </a:solidFill>
                <a:latin typeface="+mn-lt"/>
                <a:ea typeface="+mn-ea"/>
                <a:cs typeface="+mn-cs"/>
              </a:rPr>
              <a:t> RNB</a:t>
            </a:r>
            <a:endParaRPr lang="es-PE" b="1" dirty="0">
              <a:solidFill>
                <a:srgbClr val="002060"/>
              </a:solidFill>
              <a:latin typeface="+mn-lt"/>
              <a:ea typeface="+mn-ea"/>
              <a:cs typeface="+mn-cs"/>
            </a:endParaRPr>
          </a:p>
        </p:txBody>
      </p:sp>
      <p:grpSp>
        <p:nvGrpSpPr>
          <p:cNvPr id="4" name="Grupo 3">
            <a:extLst>
              <a:ext uri="{FF2B5EF4-FFF2-40B4-BE49-F238E27FC236}">
                <a16:creationId xmlns:a16="http://schemas.microsoft.com/office/drawing/2014/main" id="{EBC0E4C9-7B41-C73C-424F-F4B37F7DE6BE}"/>
              </a:ext>
            </a:extLst>
          </p:cNvPr>
          <p:cNvGrpSpPr/>
          <p:nvPr/>
        </p:nvGrpSpPr>
        <p:grpSpPr>
          <a:xfrm>
            <a:off x="9108867" y="2084634"/>
            <a:ext cx="2969748" cy="2969740"/>
            <a:chOff x="9076030" y="2354760"/>
            <a:chExt cx="2367224" cy="2367218"/>
          </a:xfrm>
        </p:grpSpPr>
        <p:sp>
          <p:nvSpPr>
            <p:cNvPr id="9" name="Elipse 8">
              <a:extLst>
                <a:ext uri="{FF2B5EF4-FFF2-40B4-BE49-F238E27FC236}">
                  <a16:creationId xmlns:a16="http://schemas.microsoft.com/office/drawing/2014/main" id="{A0CA0922-BB0F-1FB9-D7BB-69AFEFDDFE61}"/>
                </a:ext>
                <a:ext uri="{C183D7F6-B498-43B3-948B-1728B52AA6E4}">
                  <adec:decorative xmlns="" xmlns:adec="http://schemas.microsoft.com/office/drawing/2017/decorative" val="1"/>
                </a:ext>
              </a:extLst>
            </p:cNvPr>
            <p:cNvSpPr/>
            <p:nvPr/>
          </p:nvSpPr>
          <p:spPr>
            <a:xfrm>
              <a:off x="9076030" y="2354760"/>
              <a:ext cx="2367224" cy="2367218"/>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Elipse 9">
              <a:extLst>
                <a:ext uri="{FF2B5EF4-FFF2-40B4-BE49-F238E27FC236}">
                  <a16:creationId xmlns:a16="http://schemas.microsoft.com/office/drawing/2014/main" id="{7E5ED238-6C55-E38D-2CB9-A241356DB34E}"/>
                </a:ext>
                <a:ext uri="{C183D7F6-B498-43B3-948B-1728B52AA6E4}">
                  <adec:decorative xmlns="" xmlns:adec="http://schemas.microsoft.com/office/drawing/2017/decorative" val="1"/>
                </a:ext>
              </a:extLst>
            </p:cNvPr>
            <p:cNvSpPr/>
            <p:nvPr/>
          </p:nvSpPr>
          <p:spPr>
            <a:xfrm>
              <a:off x="9292088" y="2574395"/>
              <a:ext cx="1927953" cy="1927948"/>
            </a:xfrm>
            <a:prstGeom prst="ellipse">
              <a:avLst/>
            </a:prstGeom>
            <a:solidFill>
              <a:srgbClr val="2F559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11" name="Rectángulo 10">
            <a:extLst>
              <a:ext uri="{FF2B5EF4-FFF2-40B4-BE49-F238E27FC236}">
                <a16:creationId xmlns:a16="http://schemas.microsoft.com/office/drawing/2014/main" id="{AE138FFE-E800-7C7A-DE2B-D5AEE615B42A}"/>
              </a:ext>
            </a:extLst>
          </p:cNvPr>
          <p:cNvSpPr/>
          <p:nvPr/>
        </p:nvSpPr>
        <p:spPr>
          <a:xfrm>
            <a:off x="3051597" y="2253566"/>
            <a:ext cx="1863442" cy="369332"/>
          </a:xfrm>
          <a:prstGeom prst="rect">
            <a:avLst/>
          </a:prstGeom>
        </p:spPr>
        <p:txBody>
          <a:bodyPr wrap="square">
            <a:spAutoFit/>
          </a:bodyPr>
          <a:lstStyle/>
          <a:p>
            <a:pPr lvl="0" algn="ctr">
              <a:spcAft>
                <a:spcPts val="0"/>
              </a:spcAft>
            </a:pPr>
            <a:r>
              <a:rPr lang="es-PE" sz="1800" dirty="0">
                <a:effectLst/>
                <a:latin typeface="Arial" panose="020B0604020202020204" pitchFamily="34" charset="0"/>
                <a:ea typeface="Calibri" panose="020F0502020204030204" pitchFamily="34" charset="0"/>
              </a:rPr>
              <a:t>Biblioteca digital</a:t>
            </a:r>
            <a:endParaRPr lang="es-PE"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ángulo 11">
            <a:extLst>
              <a:ext uri="{FF2B5EF4-FFF2-40B4-BE49-F238E27FC236}">
                <a16:creationId xmlns:a16="http://schemas.microsoft.com/office/drawing/2014/main" id="{FC045FA6-09A6-3333-ACF3-27E5B9CB4706}"/>
              </a:ext>
            </a:extLst>
          </p:cNvPr>
          <p:cNvSpPr/>
          <p:nvPr/>
        </p:nvSpPr>
        <p:spPr>
          <a:xfrm>
            <a:off x="7336238" y="4374659"/>
            <a:ext cx="1761123" cy="923330"/>
          </a:xfrm>
          <a:prstGeom prst="rect">
            <a:avLst/>
          </a:prstGeom>
        </p:spPr>
        <p:txBody>
          <a:bodyPr wrap="square">
            <a:spAutoFit/>
          </a:bodyPr>
          <a:lstStyle/>
          <a:p>
            <a:pPr lvl="0" algn="ctr">
              <a:spcAft>
                <a:spcPts val="0"/>
              </a:spcAft>
            </a:pPr>
            <a:r>
              <a:rPr lang="es-PE" sz="1800" dirty="0">
                <a:effectLst/>
                <a:latin typeface="Arial" panose="020B0604020202020204" pitchFamily="34" charset="0"/>
                <a:ea typeface="Calibri" panose="020F0502020204030204" pitchFamily="34" charset="0"/>
              </a:rPr>
              <a:t>Personal bibliotecólogo y bibliotecario </a:t>
            </a:r>
            <a:endParaRPr lang="es-ES"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223C683E-AE1C-0E30-B6A4-6CD4A441E8CC}"/>
              </a:ext>
            </a:extLst>
          </p:cNvPr>
          <p:cNvSpPr/>
          <p:nvPr/>
        </p:nvSpPr>
        <p:spPr>
          <a:xfrm>
            <a:off x="1562339" y="4192904"/>
            <a:ext cx="2025955" cy="1200329"/>
          </a:xfrm>
          <a:prstGeom prst="rect">
            <a:avLst/>
          </a:prstGeom>
        </p:spPr>
        <p:txBody>
          <a:bodyPr wrap="square">
            <a:spAutoFit/>
          </a:bodyPr>
          <a:lstStyle/>
          <a:p>
            <a:pPr algn="ctr"/>
            <a:r>
              <a:rPr lang="es-PE" sz="1800" dirty="0">
                <a:effectLst/>
                <a:latin typeface="Arial" panose="020B0604020202020204" pitchFamily="34" charset="0"/>
                <a:ea typeface="Calibri" panose="020F0502020204030204" pitchFamily="34" charset="0"/>
                <a:cs typeface="Times New Roman" panose="02020603050405020304" pitchFamily="18" charset="0"/>
              </a:rPr>
              <a:t>Servicio de préstamo a domicilio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ctr">
              <a:spcAft>
                <a:spcPts val="0"/>
              </a:spcAft>
            </a:pPr>
            <a:endParaRPr lang="es-PE"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ángulo 13">
            <a:extLst>
              <a:ext uri="{FF2B5EF4-FFF2-40B4-BE49-F238E27FC236}">
                <a16:creationId xmlns:a16="http://schemas.microsoft.com/office/drawing/2014/main" id="{936813CE-F678-2576-3A3E-58F61ADD8981}"/>
              </a:ext>
            </a:extLst>
          </p:cNvPr>
          <p:cNvSpPr/>
          <p:nvPr/>
        </p:nvSpPr>
        <p:spPr>
          <a:xfrm>
            <a:off x="4301380" y="4372755"/>
            <a:ext cx="1868563" cy="646331"/>
          </a:xfrm>
          <a:prstGeom prst="rect">
            <a:avLst/>
          </a:prstGeom>
        </p:spPr>
        <p:txBody>
          <a:bodyPr wrap="square">
            <a:spAutoFit/>
          </a:bodyPr>
          <a:lstStyle/>
          <a:p>
            <a:pPr algn="ctr"/>
            <a:r>
              <a:rPr lang="es-PE" sz="1800" dirty="0">
                <a:effectLst/>
                <a:latin typeface="Arial" panose="020B0604020202020204" pitchFamily="34" charset="0"/>
                <a:ea typeface="Calibri" panose="020F0502020204030204" pitchFamily="34" charset="0"/>
              </a:rPr>
              <a:t>Préstamo interbibliotecario</a:t>
            </a:r>
            <a:endParaRPr lang="es-ES" dirty="0">
              <a:solidFill>
                <a:schemeClr val="tx1">
                  <a:lumMod val="65000"/>
                  <a:lumOff val="35000"/>
                </a:schemeClr>
              </a:solidFill>
            </a:endParaRPr>
          </a:p>
        </p:txBody>
      </p:sp>
      <p:sp>
        <p:nvSpPr>
          <p:cNvPr id="15" name="Rectángulo 14">
            <a:extLst>
              <a:ext uri="{FF2B5EF4-FFF2-40B4-BE49-F238E27FC236}">
                <a16:creationId xmlns:a16="http://schemas.microsoft.com/office/drawing/2014/main" id="{9CF25BBB-7FE6-257D-D222-1BF734CAEBD5}"/>
              </a:ext>
            </a:extLst>
          </p:cNvPr>
          <p:cNvSpPr/>
          <p:nvPr/>
        </p:nvSpPr>
        <p:spPr>
          <a:xfrm>
            <a:off x="5755183" y="2386568"/>
            <a:ext cx="1927777" cy="369332"/>
          </a:xfrm>
          <a:prstGeom prst="rect">
            <a:avLst/>
          </a:prstGeom>
        </p:spPr>
        <p:txBody>
          <a:bodyPr wrap="square">
            <a:spAutoFit/>
          </a:bodyPr>
          <a:lstStyle/>
          <a:p>
            <a:pPr lvl="0" algn="ctr">
              <a:spcAft>
                <a:spcPts val="0"/>
              </a:spcAft>
            </a:pPr>
            <a:r>
              <a:rPr lang="es-PE" sz="1800" dirty="0">
                <a:effectLst/>
                <a:latin typeface="Arial" panose="020B0604020202020204" pitchFamily="34" charset="0"/>
                <a:ea typeface="Calibri" panose="020F0502020204030204" pitchFamily="34" charset="0"/>
              </a:rPr>
              <a:t>Usuarios</a:t>
            </a:r>
            <a:endParaRPr lang="es-PE"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ángulo 15">
            <a:extLst>
              <a:ext uri="{FF2B5EF4-FFF2-40B4-BE49-F238E27FC236}">
                <a16:creationId xmlns:a16="http://schemas.microsoft.com/office/drawing/2014/main" id="{B2E3B0B3-8B11-35FA-C5DE-859960B23BAE}"/>
              </a:ext>
            </a:extLst>
          </p:cNvPr>
          <p:cNvSpPr/>
          <p:nvPr/>
        </p:nvSpPr>
        <p:spPr>
          <a:xfrm>
            <a:off x="410471" y="2115067"/>
            <a:ext cx="1726653" cy="646331"/>
          </a:xfrm>
          <a:prstGeom prst="rect">
            <a:avLst/>
          </a:prstGeom>
        </p:spPr>
        <p:txBody>
          <a:bodyPr wrap="square">
            <a:spAutoFit/>
          </a:bodyPr>
          <a:lstStyle/>
          <a:p>
            <a:pPr lvl="0" algn="ctr">
              <a:spcAft>
                <a:spcPts val="0"/>
              </a:spcAft>
            </a:pPr>
            <a:r>
              <a:rPr lang="es-PE" sz="1800" dirty="0">
                <a:effectLst/>
                <a:latin typeface="Arial" panose="020B0604020202020204" pitchFamily="34" charset="0"/>
                <a:ea typeface="Calibri" panose="020F0502020204030204" pitchFamily="34" charset="0"/>
              </a:rPr>
              <a:t>Acceso a internet</a:t>
            </a:r>
            <a:endParaRPr lang="es-PE"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8" name="Imagen 17">
            <a:extLst>
              <a:ext uri="{FF2B5EF4-FFF2-40B4-BE49-F238E27FC236}">
                <a16:creationId xmlns:a16="http://schemas.microsoft.com/office/drawing/2014/main" id="{A2A4A17A-12A7-EC8D-D488-D3BAEEF5A0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13" t="24003" r="24707" b="30519"/>
          <a:stretch/>
        </p:blipFill>
        <p:spPr>
          <a:xfrm>
            <a:off x="9631581" y="2953140"/>
            <a:ext cx="1971995" cy="879141"/>
          </a:xfrm>
          <a:prstGeom prst="rect">
            <a:avLst/>
          </a:prstGeom>
        </p:spPr>
      </p:pic>
      <p:sp>
        <p:nvSpPr>
          <p:cNvPr id="20" name="Elipse 19">
            <a:extLst>
              <a:ext uri="{FF2B5EF4-FFF2-40B4-BE49-F238E27FC236}">
                <a16:creationId xmlns:a16="http://schemas.microsoft.com/office/drawing/2014/main" id="{4CB7284B-1A9E-6985-03FF-EC3D3E5565AC}"/>
              </a:ext>
              <a:ext uri="{C183D7F6-B498-43B3-948B-1728B52AA6E4}">
                <adec:decorative xmlns="" xmlns:adec="http://schemas.microsoft.com/office/drawing/2017/decorative" val="1"/>
              </a:ext>
            </a:extLst>
          </p:cNvPr>
          <p:cNvSpPr/>
          <p:nvPr/>
        </p:nvSpPr>
        <p:spPr>
          <a:xfrm>
            <a:off x="4890107" y="3195744"/>
            <a:ext cx="799429" cy="799426"/>
          </a:xfrm>
          <a:prstGeom prst="ellipse">
            <a:avLst/>
          </a:prstGeom>
          <a:solidFill>
            <a:srgbClr val="CA4445"/>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Elipse 20">
            <a:extLst>
              <a:ext uri="{FF2B5EF4-FFF2-40B4-BE49-F238E27FC236}">
                <a16:creationId xmlns:a16="http://schemas.microsoft.com/office/drawing/2014/main" id="{03BB72B5-D597-D899-83C4-CA81C8E5563D}"/>
              </a:ext>
              <a:ext uri="{C183D7F6-B498-43B3-948B-1728B52AA6E4}">
                <adec:decorative xmlns="" xmlns:adec="http://schemas.microsoft.com/office/drawing/2017/decorative" val="1"/>
              </a:ext>
            </a:extLst>
          </p:cNvPr>
          <p:cNvSpPr/>
          <p:nvPr/>
        </p:nvSpPr>
        <p:spPr>
          <a:xfrm>
            <a:off x="856432" y="3192720"/>
            <a:ext cx="799429" cy="799426"/>
          </a:xfrm>
          <a:prstGeom prst="ellipse">
            <a:avLst/>
          </a:prstGeom>
          <a:solidFill>
            <a:srgbClr val="F89E0B"/>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Elipse 21">
            <a:extLst>
              <a:ext uri="{FF2B5EF4-FFF2-40B4-BE49-F238E27FC236}">
                <a16:creationId xmlns:a16="http://schemas.microsoft.com/office/drawing/2014/main" id="{F76C7299-69E8-977B-F669-04C50A2E2AC7}"/>
              </a:ext>
              <a:ext uri="{C183D7F6-B498-43B3-948B-1728B52AA6E4}">
                <adec:decorative xmlns="" xmlns:adec="http://schemas.microsoft.com/office/drawing/2017/decorative" val="1"/>
              </a:ext>
            </a:extLst>
          </p:cNvPr>
          <p:cNvSpPr/>
          <p:nvPr/>
        </p:nvSpPr>
        <p:spPr>
          <a:xfrm>
            <a:off x="2182520" y="3199306"/>
            <a:ext cx="799429" cy="799426"/>
          </a:xfrm>
          <a:prstGeom prst="ellipse">
            <a:avLst/>
          </a:prstGeom>
          <a:solidFill>
            <a:srgbClr val="0E55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3" name="Elipse 22">
            <a:extLst>
              <a:ext uri="{FF2B5EF4-FFF2-40B4-BE49-F238E27FC236}">
                <a16:creationId xmlns:a16="http://schemas.microsoft.com/office/drawing/2014/main" id="{6D064CB0-767E-B971-3B34-1BD8FC978CE4}"/>
              </a:ext>
              <a:ext uri="{C183D7F6-B498-43B3-948B-1728B52AA6E4}">
                <adec:decorative xmlns="" xmlns:adec="http://schemas.microsoft.com/office/drawing/2017/decorative" val="1"/>
              </a:ext>
            </a:extLst>
          </p:cNvPr>
          <p:cNvSpPr/>
          <p:nvPr/>
        </p:nvSpPr>
        <p:spPr>
          <a:xfrm>
            <a:off x="3538123" y="3199306"/>
            <a:ext cx="799429" cy="799426"/>
          </a:xfrm>
          <a:prstGeom prst="ellipse">
            <a:avLst/>
          </a:prstGeom>
          <a:solidFill>
            <a:srgbClr val="544D8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 name="Elipse 23">
            <a:extLst>
              <a:ext uri="{FF2B5EF4-FFF2-40B4-BE49-F238E27FC236}">
                <a16:creationId xmlns:a16="http://schemas.microsoft.com/office/drawing/2014/main" id="{D14D568A-E9F5-807D-C986-1DAAB0AD3EC5}"/>
              </a:ext>
              <a:ext uri="{C183D7F6-B498-43B3-948B-1728B52AA6E4}">
                <adec:decorative xmlns="" xmlns:adec="http://schemas.microsoft.com/office/drawing/2017/decorative" val="1"/>
              </a:ext>
            </a:extLst>
          </p:cNvPr>
          <p:cNvSpPr/>
          <p:nvPr/>
        </p:nvSpPr>
        <p:spPr>
          <a:xfrm>
            <a:off x="7728537" y="3169791"/>
            <a:ext cx="799429" cy="799426"/>
          </a:xfrm>
          <a:prstGeom prst="ellipse">
            <a:avLst/>
          </a:prstGeom>
          <a:solidFill>
            <a:srgbClr val="0E55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Elipse 24">
            <a:extLst>
              <a:ext uri="{FF2B5EF4-FFF2-40B4-BE49-F238E27FC236}">
                <a16:creationId xmlns:a16="http://schemas.microsoft.com/office/drawing/2014/main" id="{C8403A63-A27F-FEC3-3648-D1B7CE48F7E1}"/>
              </a:ext>
              <a:ext uri="{C183D7F6-B498-43B3-948B-1728B52AA6E4}">
                <adec:decorative xmlns="" xmlns:adec="http://schemas.microsoft.com/office/drawing/2017/decorative" val="1"/>
              </a:ext>
            </a:extLst>
          </p:cNvPr>
          <p:cNvSpPr/>
          <p:nvPr/>
        </p:nvSpPr>
        <p:spPr>
          <a:xfrm>
            <a:off x="6348207" y="3191105"/>
            <a:ext cx="799429" cy="799426"/>
          </a:xfrm>
          <a:prstGeom prst="ellipse">
            <a:avLst/>
          </a:prstGeom>
          <a:solidFill>
            <a:srgbClr val="00246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8" name="Conector recto 27">
            <a:extLst>
              <a:ext uri="{FF2B5EF4-FFF2-40B4-BE49-F238E27FC236}">
                <a16:creationId xmlns:a16="http://schemas.microsoft.com/office/drawing/2014/main" id="{7A21ECC3-82AA-755C-ED81-FEDA506E5D53}"/>
              </a:ext>
              <a:ext uri="{C183D7F6-B498-43B3-948B-1728B52AA6E4}">
                <adec:decorative xmlns="" xmlns:adec="http://schemas.microsoft.com/office/drawing/2017/decorative" val="1"/>
              </a:ext>
            </a:extLst>
          </p:cNvPr>
          <p:cNvCxnSpPr>
            <a:cxnSpLocks/>
          </p:cNvCxnSpPr>
          <p:nvPr/>
        </p:nvCxnSpPr>
        <p:spPr>
          <a:xfrm>
            <a:off x="5289821" y="4035199"/>
            <a:ext cx="0" cy="268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A8FDEF6-2B95-DDBF-E321-FDD35E865ABF}"/>
              </a:ext>
              <a:ext uri="{C183D7F6-B498-43B3-948B-1728B52AA6E4}">
                <adec:decorative xmlns="" xmlns:adec="http://schemas.microsoft.com/office/drawing/2017/decorative" val="1"/>
              </a:ext>
            </a:extLst>
          </p:cNvPr>
          <p:cNvCxnSpPr>
            <a:cxnSpLocks/>
          </p:cNvCxnSpPr>
          <p:nvPr/>
        </p:nvCxnSpPr>
        <p:spPr>
          <a:xfrm>
            <a:off x="1250429" y="2755900"/>
            <a:ext cx="0" cy="394322"/>
          </a:xfrm>
          <a:prstGeom prst="line">
            <a:avLst/>
          </a:prstGeom>
          <a:ln w="19050">
            <a:solidFill>
              <a:srgbClr val="30353F"/>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700785F-44FE-800E-E7C1-4E8463AD6139}"/>
              </a:ext>
              <a:ext uri="{C183D7F6-B498-43B3-948B-1728B52AA6E4}">
                <adec:decorative xmlns="" xmlns:adec="http://schemas.microsoft.com/office/drawing/2017/decorative" val="1"/>
              </a:ext>
            </a:extLst>
          </p:cNvPr>
          <p:cNvCxnSpPr>
            <a:cxnSpLocks/>
            <a:stCxn id="22" idx="4"/>
            <a:endCxn id="13" idx="0"/>
          </p:cNvCxnSpPr>
          <p:nvPr/>
        </p:nvCxnSpPr>
        <p:spPr>
          <a:xfrm flipH="1">
            <a:off x="2575317" y="3998732"/>
            <a:ext cx="6918" cy="194172"/>
          </a:xfrm>
          <a:prstGeom prst="line">
            <a:avLst/>
          </a:prstGeom>
          <a:ln w="19050">
            <a:solidFill>
              <a:srgbClr val="66718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0A434812-4F85-D3A2-919E-257701F367F8}"/>
              </a:ext>
              <a:ext uri="{C183D7F6-B498-43B3-948B-1728B52AA6E4}">
                <adec:decorative xmlns="" xmlns:adec="http://schemas.microsoft.com/office/drawing/2017/decorative" val="1"/>
              </a:ext>
            </a:extLst>
          </p:cNvPr>
          <p:cNvCxnSpPr>
            <a:cxnSpLocks/>
          </p:cNvCxnSpPr>
          <p:nvPr/>
        </p:nvCxnSpPr>
        <p:spPr>
          <a:xfrm>
            <a:off x="3937837" y="2795521"/>
            <a:ext cx="0" cy="354701"/>
          </a:xfrm>
          <a:prstGeom prst="line">
            <a:avLst/>
          </a:prstGeom>
          <a:ln w="19050">
            <a:solidFill>
              <a:srgbClr val="98A3AD"/>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BAF6BDE-AE94-E939-B3A2-0E2AF606BB09}"/>
              </a:ext>
              <a:ext uri="{C183D7F6-B498-43B3-948B-1728B52AA6E4}">
                <adec:decorative xmlns="" xmlns:adec="http://schemas.microsoft.com/office/drawing/2017/decorative" val="1"/>
              </a:ext>
            </a:extLst>
          </p:cNvPr>
          <p:cNvCxnSpPr>
            <a:cxnSpLocks/>
          </p:cNvCxnSpPr>
          <p:nvPr/>
        </p:nvCxnSpPr>
        <p:spPr>
          <a:xfrm>
            <a:off x="8128251" y="3924456"/>
            <a:ext cx="0" cy="379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9020F03-50A2-4937-123D-50F4242D0D99}"/>
              </a:ext>
              <a:ext uri="{C183D7F6-B498-43B3-948B-1728B52AA6E4}">
                <adec:decorative xmlns="" xmlns:adec="http://schemas.microsoft.com/office/drawing/2017/decorative" val="1"/>
              </a:ext>
            </a:extLst>
          </p:cNvPr>
          <p:cNvCxnSpPr>
            <a:cxnSpLocks/>
          </p:cNvCxnSpPr>
          <p:nvPr/>
        </p:nvCxnSpPr>
        <p:spPr>
          <a:xfrm>
            <a:off x="6753264" y="2826960"/>
            <a:ext cx="0" cy="323262"/>
          </a:xfrm>
          <a:prstGeom prst="line">
            <a:avLst/>
          </a:prstGeom>
          <a:ln w="19050">
            <a:solidFill>
              <a:srgbClr val="98A3AD"/>
            </a:solidFill>
          </a:ln>
        </p:spPr>
        <p:style>
          <a:lnRef idx="1">
            <a:schemeClr val="accent1"/>
          </a:lnRef>
          <a:fillRef idx="0">
            <a:schemeClr val="accent1"/>
          </a:fillRef>
          <a:effectRef idx="0">
            <a:schemeClr val="accent1"/>
          </a:effectRef>
          <a:fontRef idx="minor">
            <a:schemeClr val="tx1"/>
          </a:fontRef>
        </p:style>
      </p:cxnSp>
      <p:pic>
        <p:nvPicPr>
          <p:cNvPr id="27"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3240108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419096" y="1429984"/>
            <a:ext cx="4381503" cy="5047021"/>
          </a:xfrm>
          <a:prstGeom prst="rect">
            <a:avLst/>
          </a:prstGeom>
        </p:spPr>
        <p:txBody>
          <a:bodyPr/>
          <a:lstStyle/>
          <a:p>
            <a:r>
              <a:rPr lang="en-US" dirty="0">
                <a:solidFill>
                  <a:srgbClr val="5D5B5B"/>
                </a:solidFill>
                <a:latin typeface="Helvetica Now Display"/>
              </a:rPr>
              <a:t>76 </a:t>
            </a:r>
            <a:r>
              <a:rPr lang="en-US" dirty="0" err="1">
                <a:solidFill>
                  <a:srgbClr val="5D5B5B"/>
                </a:solidFill>
                <a:latin typeface="Helvetica Now Display"/>
              </a:rPr>
              <a:t>bibliotecas</a:t>
            </a:r>
            <a:r>
              <a:rPr lang="en-US" dirty="0">
                <a:solidFill>
                  <a:srgbClr val="5D5B5B"/>
                </a:solidFill>
                <a:latin typeface="Helvetica Now Display"/>
              </a:rPr>
              <a:t> </a:t>
            </a:r>
            <a:r>
              <a:rPr lang="en-US" dirty="0" err="1">
                <a:solidFill>
                  <a:srgbClr val="5D5B5B"/>
                </a:solidFill>
                <a:latin typeface="Helvetica Now Display"/>
              </a:rPr>
              <a:t>universitarias</a:t>
            </a:r>
            <a:endParaRPr lang="en-US" dirty="0">
              <a:solidFill>
                <a:srgbClr val="5D5B5B"/>
              </a:solidFill>
              <a:latin typeface="Helvetica Now Display"/>
            </a:endParaRPr>
          </a:p>
          <a:p>
            <a:pPr algn="just">
              <a:lnSpc>
                <a:spcPct val="150000"/>
              </a:lnSpc>
            </a:pPr>
            <a:r>
              <a:rPr lang="en-US" dirty="0">
                <a:solidFill>
                  <a:srgbClr val="5D5B5B"/>
                </a:solidFill>
                <a:latin typeface="Helvetica Now Display"/>
              </a:rPr>
              <a:t>95 </a:t>
            </a:r>
            <a:r>
              <a:rPr lang="en-US" dirty="0" err="1">
                <a:solidFill>
                  <a:srgbClr val="5D5B5B"/>
                </a:solidFill>
                <a:latin typeface="Helvetica Now Display"/>
              </a:rPr>
              <a:t>bibliotecólogos</a:t>
            </a:r>
            <a:r>
              <a:rPr lang="en-US" dirty="0">
                <a:solidFill>
                  <a:srgbClr val="5D5B5B"/>
                </a:solidFill>
                <a:latin typeface="Helvetica Now Display"/>
              </a:rPr>
              <a:t>/as </a:t>
            </a:r>
          </a:p>
          <a:p>
            <a:pPr algn="just">
              <a:lnSpc>
                <a:spcPct val="150000"/>
              </a:lnSpc>
            </a:pPr>
            <a:r>
              <a:rPr lang="en-US" dirty="0">
                <a:solidFill>
                  <a:srgbClr val="5D5B5B"/>
                </a:solidFill>
                <a:latin typeface="Helvetica Now Display"/>
              </a:rPr>
              <a:t>Lima </a:t>
            </a:r>
            <a:r>
              <a:rPr lang="en-US" dirty="0" err="1">
                <a:solidFill>
                  <a:srgbClr val="5D5B5B"/>
                </a:solidFill>
                <a:latin typeface="Helvetica Now Display"/>
              </a:rPr>
              <a:t>concentra</a:t>
            </a:r>
            <a:r>
              <a:rPr lang="en-US" dirty="0">
                <a:solidFill>
                  <a:srgbClr val="5D5B5B"/>
                </a:solidFill>
                <a:latin typeface="Helvetica Now Display"/>
              </a:rPr>
              <a:t> </a:t>
            </a:r>
            <a:r>
              <a:rPr lang="en-US" dirty="0" err="1">
                <a:solidFill>
                  <a:srgbClr val="5D5B5B"/>
                </a:solidFill>
                <a:latin typeface="Helvetica Now Display"/>
              </a:rPr>
              <a:t>el</a:t>
            </a:r>
            <a:r>
              <a:rPr lang="en-US" dirty="0">
                <a:solidFill>
                  <a:srgbClr val="5D5B5B"/>
                </a:solidFill>
                <a:latin typeface="Helvetica Now Display"/>
              </a:rPr>
              <a:t> mayor </a:t>
            </a:r>
            <a:r>
              <a:rPr lang="en-US" dirty="0" err="1">
                <a:solidFill>
                  <a:srgbClr val="5D5B5B"/>
                </a:solidFill>
                <a:latin typeface="Helvetica Now Display"/>
              </a:rPr>
              <a:t>número</a:t>
            </a:r>
            <a:r>
              <a:rPr lang="en-US" dirty="0">
                <a:solidFill>
                  <a:srgbClr val="5D5B5B"/>
                </a:solidFill>
                <a:latin typeface="Helvetica Now Display"/>
              </a:rPr>
              <a:t> de </a:t>
            </a:r>
            <a:r>
              <a:rPr lang="en-US" dirty="0" err="1">
                <a:solidFill>
                  <a:srgbClr val="5D5B5B"/>
                </a:solidFill>
                <a:latin typeface="Helvetica Now Display"/>
              </a:rPr>
              <a:t>bibliotecas</a:t>
            </a:r>
            <a:r>
              <a:rPr lang="en-US" dirty="0">
                <a:solidFill>
                  <a:srgbClr val="5D5B5B"/>
                </a:solidFill>
                <a:latin typeface="Helvetica Now Display"/>
              </a:rPr>
              <a:t> </a:t>
            </a:r>
            <a:r>
              <a:rPr lang="en-US" dirty="0" err="1">
                <a:solidFill>
                  <a:srgbClr val="5D5B5B"/>
                </a:solidFill>
                <a:latin typeface="Helvetica Now Display"/>
              </a:rPr>
              <a:t>universitarias</a:t>
            </a:r>
            <a:r>
              <a:rPr lang="en-US" dirty="0">
                <a:solidFill>
                  <a:srgbClr val="5D5B5B"/>
                </a:solidFill>
                <a:latin typeface="Helvetica Now Display"/>
              </a:rPr>
              <a:t> y la mayor </a:t>
            </a:r>
            <a:r>
              <a:rPr lang="en-US" dirty="0" err="1">
                <a:solidFill>
                  <a:srgbClr val="5D5B5B"/>
                </a:solidFill>
                <a:latin typeface="Helvetica Now Display"/>
              </a:rPr>
              <a:t>cantidad</a:t>
            </a:r>
            <a:r>
              <a:rPr lang="en-US" dirty="0">
                <a:solidFill>
                  <a:srgbClr val="5D5B5B"/>
                </a:solidFill>
                <a:latin typeface="Helvetica Now Display"/>
              </a:rPr>
              <a:t> de </a:t>
            </a:r>
            <a:r>
              <a:rPr lang="en-US" dirty="0" err="1">
                <a:solidFill>
                  <a:srgbClr val="5D5B5B"/>
                </a:solidFill>
                <a:latin typeface="Helvetica Now Display"/>
              </a:rPr>
              <a:t>especialistas</a:t>
            </a:r>
            <a:r>
              <a:rPr lang="en-US" dirty="0">
                <a:solidFill>
                  <a:srgbClr val="5D5B5B"/>
                </a:solidFill>
                <a:latin typeface="Helvetica Now Display"/>
              </a:rPr>
              <a:t> </a:t>
            </a:r>
            <a:r>
              <a:rPr lang="en-US" dirty="0" err="1">
                <a:solidFill>
                  <a:srgbClr val="5D5B5B"/>
                </a:solidFill>
                <a:latin typeface="Helvetica Now Display"/>
              </a:rPr>
              <a:t>en</a:t>
            </a:r>
            <a:r>
              <a:rPr lang="en-US" dirty="0">
                <a:solidFill>
                  <a:srgbClr val="5D5B5B"/>
                </a:solidFill>
                <a:latin typeface="Helvetica Now Display"/>
              </a:rPr>
              <a:t> </a:t>
            </a:r>
            <a:r>
              <a:rPr lang="en-US" dirty="0" err="1">
                <a:solidFill>
                  <a:srgbClr val="5D5B5B"/>
                </a:solidFill>
                <a:latin typeface="Helvetica Now Display"/>
              </a:rPr>
              <a:t>Bibliotecología</a:t>
            </a:r>
            <a:r>
              <a:rPr lang="en-US" dirty="0">
                <a:solidFill>
                  <a:srgbClr val="5D5B5B"/>
                </a:solidFill>
                <a:latin typeface="Helvetica Now Display"/>
              </a:rPr>
              <a:t> y </a:t>
            </a:r>
            <a:r>
              <a:rPr lang="en-US" dirty="0" err="1">
                <a:solidFill>
                  <a:srgbClr val="5D5B5B"/>
                </a:solidFill>
                <a:latin typeface="Helvetica Now Display"/>
              </a:rPr>
              <a:t>Ciencias</a:t>
            </a:r>
            <a:r>
              <a:rPr lang="en-US" dirty="0">
                <a:solidFill>
                  <a:srgbClr val="5D5B5B"/>
                </a:solidFill>
                <a:latin typeface="Helvetica Now Display"/>
              </a:rPr>
              <a:t> de la </a:t>
            </a:r>
            <a:r>
              <a:rPr lang="en-US" dirty="0" err="1">
                <a:solidFill>
                  <a:srgbClr val="5D5B5B"/>
                </a:solidFill>
                <a:latin typeface="Helvetica Now Display"/>
              </a:rPr>
              <a:t>Información</a:t>
            </a:r>
            <a:r>
              <a:rPr lang="en-US" dirty="0">
                <a:solidFill>
                  <a:srgbClr val="5D5B5B"/>
                </a:solidFill>
                <a:latin typeface="Helvetica Now Display"/>
              </a:rPr>
              <a:t> </a:t>
            </a:r>
          </a:p>
          <a:p>
            <a:endParaRPr lang="es-PE" dirty="0"/>
          </a:p>
        </p:txBody>
      </p:sp>
      <p:sp>
        <p:nvSpPr>
          <p:cNvPr id="6" name="Título 5">
            <a:extLst>
              <a:ext uri="{FF2B5EF4-FFF2-40B4-BE49-F238E27FC236}">
                <a16:creationId xmlns:a16="http://schemas.microsoft.com/office/drawing/2014/main" id="{123877AE-5AF7-4136-A2DF-1BA6A1C8D203}"/>
              </a:ext>
            </a:extLst>
          </p:cNvPr>
          <p:cNvSpPr>
            <a:spLocks noGrp="1"/>
          </p:cNvSpPr>
          <p:nvPr>
            <p:ph type="title"/>
          </p:nvPr>
        </p:nvSpPr>
        <p:spPr>
          <a:xfrm>
            <a:off x="419096" y="380994"/>
            <a:ext cx="11163078" cy="1129614"/>
          </a:xfrm>
        </p:spPr>
        <p:txBody>
          <a:bodyPr/>
          <a:lstStyle/>
          <a:p>
            <a:pPr algn="ctr" defTabSz="914400"/>
            <a:r>
              <a:rPr lang="en-US" b="1" dirty="0" err="1">
                <a:solidFill>
                  <a:srgbClr val="002060"/>
                </a:solidFill>
                <a:latin typeface="+mn-lt"/>
                <a:ea typeface="+mn-ea"/>
                <a:cs typeface="+mn-cs"/>
              </a:rPr>
              <a:t>Información</a:t>
            </a:r>
            <a:r>
              <a:rPr lang="en-US" b="1" dirty="0">
                <a:solidFill>
                  <a:srgbClr val="002060"/>
                </a:solidFill>
                <a:latin typeface="+mn-lt"/>
                <a:ea typeface="+mn-ea"/>
                <a:cs typeface="+mn-cs"/>
              </a:rPr>
              <a:t> </a:t>
            </a:r>
            <a:r>
              <a:rPr lang="en-US" b="1" dirty="0" err="1">
                <a:solidFill>
                  <a:srgbClr val="002060"/>
                </a:solidFill>
                <a:latin typeface="+mn-lt"/>
                <a:ea typeface="+mn-ea"/>
                <a:cs typeface="+mn-cs"/>
              </a:rPr>
              <a:t>sobre</a:t>
            </a:r>
            <a:r>
              <a:rPr lang="en-US" b="1" dirty="0">
                <a:solidFill>
                  <a:srgbClr val="002060"/>
                </a:solidFill>
                <a:latin typeface="+mn-lt"/>
                <a:ea typeface="+mn-ea"/>
                <a:cs typeface="+mn-cs"/>
              </a:rPr>
              <a:t> </a:t>
            </a:r>
            <a:r>
              <a:rPr lang="en-US" b="1" dirty="0" err="1">
                <a:solidFill>
                  <a:srgbClr val="002060"/>
                </a:solidFill>
                <a:latin typeface="+mn-lt"/>
                <a:ea typeface="+mn-ea"/>
                <a:cs typeface="+mn-cs"/>
              </a:rPr>
              <a:t>bibliotecas</a:t>
            </a:r>
            <a:r>
              <a:rPr lang="en-US" b="1" dirty="0">
                <a:solidFill>
                  <a:srgbClr val="002060"/>
                </a:solidFill>
                <a:latin typeface="+mn-lt"/>
                <a:ea typeface="+mn-ea"/>
                <a:cs typeface="+mn-cs"/>
              </a:rPr>
              <a:t> </a:t>
            </a:r>
            <a:r>
              <a:rPr lang="en-US" b="1" dirty="0" err="1">
                <a:solidFill>
                  <a:srgbClr val="002060"/>
                </a:solidFill>
                <a:latin typeface="+mn-lt"/>
                <a:ea typeface="+mn-ea"/>
                <a:cs typeface="+mn-cs"/>
              </a:rPr>
              <a:t>universitarias</a:t>
            </a:r>
            <a:r>
              <a:rPr lang="en-US" b="1" dirty="0">
                <a:solidFill>
                  <a:srgbClr val="002060"/>
                </a:solidFill>
                <a:latin typeface="+mn-lt"/>
                <a:ea typeface="+mn-ea"/>
                <a:cs typeface="+mn-cs"/>
              </a:rPr>
              <a:t> </a:t>
            </a:r>
            <a:br>
              <a:rPr lang="en-US" b="1" dirty="0">
                <a:solidFill>
                  <a:srgbClr val="002060"/>
                </a:solidFill>
                <a:latin typeface="+mn-lt"/>
                <a:ea typeface="+mn-ea"/>
                <a:cs typeface="+mn-cs"/>
              </a:rPr>
            </a:br>
            <a:r>
              <a:rPr lang="en-US" b="1" dirty="0" err="1">
                <a:solidFill>
                  <a:srgbClr val="002060"/>
                </a:solidFill>
                <a:latin typeface="+mn-lt"/>
                <a:ea typeface="+mn-ea"/>
                <a:cs typeface="+mn-cs"/>
              </a:rPr>
              <a:t>Registro</a:t>
            </a:r>
            <a:r>
              <a:rPr lang="en-US" b="1" dirty="0">
                <a:solidFill>
                  <a:srgbClr val="002060"/>
                </a:solidFill>
                <a:latin typeface="+mn-lt"/>
                <a:ea typeface="+mn-ea"/>
                <a:cs typeface="+mn-cs"/>
              </a:rPr>
              <a:t> Nacional de </a:t>
            </a:r>
            <a:r>
              <a:rPr lang="en-US" b="1" dirty="0" err="1">
                <a:solidFill>
                  <a:srgbClr val="002060"/>
                </a:solidFill>
                <a:latin typeface="+mn-lt"/>
                <a:ea typeface="+mn-ea"/>
                <a:cs typeface="+mn-cs"/>
              </a:rPr>
              <a:t>Bibliotecas</a:t>
            </a:r>
            <a:endParaRPr lang="es-PE" b="1" dirty="0">
              <a:solidFill>
                <a:srgbClr val="002060"/>
              </a:solidFill>
              <a:latin typeface="+mn-lt"/>
              <a:ea typeface="+mn-ea"/>
              <a:cs typeface="+mn-cs"/>
            </a:endParaRPr>
          </a:p>
        </p:txBody>
      </p:sp>
      <p:sp>
        <p:nvSpPr>
          <p:cNvPr id="8" name="Marcador de gráfico 7">
            <a:extLst>
              <a:ext uri="{FF2B5EF4-FFF2-40B4-BE49-F238E27FC236}">
                <a16:creationId xmlns:a16="http://schemas.microsoft.com/office/drawing/2014/main" id="{0955794F-A6E8-4F93-A204-98FBBEFDCE4B}"/>
              </a:ext>
            </a:extLst>
          </p:cNvPr>
          <p:cNvSpPr>
            <a:spLocks noGrp="1"/>
          </p:cNvSpPr>
          <p:nvPr>
            <p:ph type="chart" idx="4294967295"/>
          </p:nvPr>
        </p:nvSpPr>
        <p:spPr>
          <a:xfrm>
            <a:off x="4995044" y="1429984"/>
            <a:ext cx="6819896" cy="5046665"/>
          </a:xfrm>
          <a:prstGeom prst="rect">
            <a:avLst/>
          </a:prstGeom>
        </p:spPr>
      </p:sp>
      <p:graphicFrame>
        <p:nvGraphicFramePr>
          <p:cNvPr id="2" name="Tabla 1">
            <a:extLst>
              <a:ext uri="{FF2B5EF4-FFF2-40B4-BE49-F238E27FC236}">
                <a16:creationId xmlns:a16="http://schemas.microsoft.com/office/drawing/2014/main" id="{F32030D1-CCD0-A3B2-1F6B-9619D54CDD65}"/>
              </a:ext>
            </a:extLst>
          </p:cNvPr>
          <p:cNvGraphicFramePr>
            <a:graphicFrameLocks noGrp="1"/>
          </p:cNvGraphicFramePr>
          <p:nvPr>
            <p:extLst>
              <p:ext uri="{D42A27DB-BD31-4B8C-83A1-F6EECF244321}">
                <p14:modId xmlns:p14="http://schemas.microsoft.com/office/powerpoint/2010/main" val="622285123"/>
              </p:ext>
            </p:extLst>
          </p:nvPr>
        </p:nvGraphicFramePr>
        <p:xfrm>
          <a:off x="5759669" y="1891854"/>
          <a:ext cx="4635061" cy="4382821"/>
        </p:xfrm>
        <a:graphic>
          <a:graphicData uri="http://schemas.openxmlformats.org/drawingml/2006/table">
            <a:tbl>
              <a:tblPr firstRow="1" firstCol="1" bandRow="1">
                <a:tableStyleId>{5C22544A-7EE6-4342-B048-85BDC9FD1C3A}</a:tableStyleId>
              </a:tblPr>
              <a:tblGrid>
                <a:gridCol w="1306100">
                  <a:extLst>
                    <a:ext uri="{9D8B030D-6E8A-4147-A177-3AD203B41FA5}">
                      <a16:colId xmlns:a16="http://schemas.microsoft.com/office/drawing/2014/main" val="2346577768"/>
                    </a:ext>
                  </a:extLst>
                </a:gridCol>
                <a:gridCol w="946453">
                  <a:extLst>
                    <a:ext uri="{9D8B030D-6E8A-4147-A177-3AD203B41FA5}">
                      <a16:colId xmlns:a16="http://schemas.microsoft.com/office/drawing/2014/main" val="1305712821"/>
                    </a:ext>
                  </a:extLst>
                </a:gridCol>
                <a:gridCol w="1203833">
                  <a:extLst>
                    <a:ext uri="{9D8B030D-6E8A-4147-A177-3AD203B41FA5}">
                      <a16:colId xmlns:a16="http://schemas.microsoft.com/office/drawing/2014/main" val="3733604538"/>
                    </a:ext>
                  </a:extLst>
                </a:gridCol>
                <a:gridCol w="1178675">
                  <a:extLst>
                    <a:ext uri="{9D8B030D-6E8A-4147-A177-3AD203B41FA5}">
                      <a16:colId xmlns:a16="http://schemas.microsoft.com/office/drawing/2014/main" val="4067803528"/>
                    </a:ext>
                  </a:extLst>
                </a:gridCol>
              </a:tblGrid>
              <a:tr h="621938">
                <a:tc>
                  <a:txBody>
                    <a:bodyPr/>
                    <a:lstStyle/>
                    <a:p>
                      <a:pPr marL="0" marR="0" algn="ctr">
                        <a:lnSpc>
                          <a:spcPct val="115000"/>
                        </a:lnSpc>
                        <a:spcBef>
                          <a:spcPts val="0"/>
                        </a:spcBef>
                        <a:spcAft>
                          <a:spcPts val="0"/>
                        </a:spcAft>
                      </a:pPr>
                      <a:r>
                        <a:rPr lang="es-PE" sz="1100" dirty="0">
                          <a:effectLst/>
                        </a:rPr>
                        <a:t>Departamento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Total de bibliotecas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dirty="0">
                          <a:effectLst/>
                        </a:rPr>
                        <a:t>N° de bibliotecólogos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Total personal por biblioteca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4100798"/>
                  </a:ext>
                </a:extLst>
              </a:tr>
              <a:tr h="208938">
                <a:tc>
                  <a:txBody>
                    <a:bodyPr/>
                    <a:lstStyle/>
                    <a:p>
                      <a:pPr marL="0" marR="0">
                        <a:lnSpc>
                          <a:spcPct val="115000"/>
                        </a:lnSpc>
                        <a:spcBef>
                          <a:spcPts val="0"/>
                        </a:spcBef>
                        <a:spcAft>
                          <a:spcPts val="0"/>
                        </a:spcAft>
                      </a:pPr>
                      <a:r>
                        <a:rPr lang="es-PE" sz="1100">
                          <a:effectLst/>
                        </a:rPr>
                        <a:t>AMAZONAS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98390372"/>
                  </a:ext>
                </a:extLst>
              </a:tr>
              <a:tr h="208938">
                <a:tc>
                  <a:txBody>
                    <a:bodyPr/>
                    <a:lstStyle/>
                    <a:p>
                      <a:pPr marL="0" marR="0">
                        <a:lnSpc>
                          <a:spcPct val="115000"/>
                        </a:lnSpc>
                        <a:spcBef>
                          <a:spcPts val="0"/>
                        </a:spcBef>
                        <a:spcAft>
                          <a:spcPts val="0"/>
                        </a:spcAft>
                      </a:pPr>
                      <a:r>
                        <a:rPr lang="es-PE" sz="1100">
                          <a:effectLst/>
                        </a:rPr>
                        <a:t>ÁNCASH</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36782654"/>
                  </a:ext>
                </a:extLst>
              </a:tr>
              <a:tr h="208938">
                <a:tc>
                  <a:txBody>
                    <a:bodyPr/>
                    <a:lstStyle/>
                    <a:p>
                      <a:pPr marL="0" marR="0">
                        <a:lnSpc>
                          <a:spcPct val="115000"/>
                        </a:lnSpc>
                        <a:spcBef>
                          <a:spcPts val="0"/>
                        </a:spcBef>
                        <a:spcAft>
                          <a:spcPts val="0"/>
                        </a:spcAft>
                      </a:pPr>
                      <a:r>
                        <a:rPr lang="es-PE" sz="1100">
                          <a:effectLst/>
                        </a:rPr>
                        <a:t>APURÍMAC</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6291389"/>
                  </a:ext>
                </a:extLst>
              </a:tr>
              <a:tr h="208938">
                <a:tc>
                  <a:txBody>
                    <a:bodyPr/>
                    <a:lstStyle/>
                    <a:p>
                      <a:pPr marL="0" marR="0">
                        <a:lnSpc>
                          <a:spcPct val="115000"/>
                        </a:lnSpc>
                        <a:spcBef>
                          <a:spcPts val="0"/>
                        </a:spcBef>
                        <a:spcAft>
                          <a:spcPts val="0"/>
                        </a:spcAft>
                      </a:pPr>
                      <a:r>
                        <a:rPr lang="es-PE" sz="1100">
                          <a:effectLst/>
                        </a:rPr>
                        <a:t>AREQUIPA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4854257"/>
                  </a:ext>
                </a:extLst>
              </a:tr>
              <a:tr h="208938">
                <a:tc>
                  <a:txBody>
                    <a:bodyPr/>
                    <a:lstStyle/>
                    <a:p>
                      <a:pPr marL="0" marR="0">
                        <a:lnSpc>
                          <a:spcPct val="115000"/>
                        </a:lnSpc>
                        <a:spcBef>
                          <a:spcPts val="0"/>
                        </a:spcBef>
                        <a:spcAft>
                          <a:spcPts val="0"/>
                        </a:spcAft>
                      </a:pPr>
                      <a:r>
                        <a:rPr lang="es-PE" sz="1100">
                          <a:effectLst/>
                        </a:rPr>
                        <a:t>AYACUCHO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6811807"/>
                  </a:ext>
                </a:extLst>
              </a:tr>
              <a:tr h="208938">
                <a:tc>
                  <a:txBody>
                    <a:bodyPr/>
                    <a:lstStyle/>
                    <a:p>
                      <a:pPr marL="0" marR="0">
                        <a:lnSpc>
                          <a:spcPct val="115000"/>
                        </a:lnSpc>
                        <a:spcBef>
                          <a:spcPts val="0"/>
                        </a:spcBef>
                        <a:spcAft>
                          <a:spcPts val="0"/>
                        </a:spcAft>
                      </a:pPr>
                      <a:r>
                        <a:rPr lang="es-PE" sz="1100">
                          <a:effectLst/>
                        </a:rPr>
                        <a:t>CAJAMARCA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5558876"/>
                  </a:ext>
                </a:extLst>
              </a:tr>
              <a:tr h="208938">
                <a:tc>
                  <a:txBody>
                    <a:bodyPr/>
                    <a:lstStyle/>
                    <a:p>
                      <a:pPr marL="0" marR="0">
                        <a:lnSpc>
                          <a:spcPct val="115000"/>
                        </a:lnSpc>
                        <a:spcBef>
                          <a:spcPts val="0"/>
                        </a:spcBef>
                        <a:spcAft>
                          <a:spcPts val="0"/>
                        </a:spcAft>
                      </a:pPr>
                      <a:r>
                        <a:rPr lang="es-PE" sz="1100">
                          <a:effectLst/>
                        </a:rPr>
                        <a:t>CUSCO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6436863"/>
                  </a:ext>
                </a:extLst>
              </a:tr>
              <a:tr h="208938">
                <a:tc>
                  <a:txBody>
                    <a:bodyPr/>
                    <a:lstStyle/>
                    <a:p>
                      <a:pPr marL="0" marR="0">
                        <a:lnSpc>
                          <a:spcPct val="115000"/>
                        </a:lnSpc>
                        <a:spcBef>
                          <a:spcPts val="0"/>
                        </a:spcBef>
                        <a:spcAft>
                          <a:spcPts val="0"/>
                        </a:spcAft>
                      </a:pPr>
                      <a:r>
                        <a:rPr lang="es-PE" sz="1100">
                          <a:effectLst/>
                        </a:rPr>
                        <a:t>HUÁNUCO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88462380"/>
                  </a:ext>
                </a:extLst>
              </a:tr>
              <a:tr h="208938">
                <a:tc>
                  <a:txBody>
                    <a:bodyPr/>
                    <a:lstStyle/>
                    <a:p>
                      <a:pPr marL="0" marR="0">
                        <a:lnSpc>
                          <a:spcPct val="115000"/>
                        </a:lnSpc>
                        <a:spcBef>
                          <a:spcPts val="0"/>
                        </a:spcBef>
                        <a:spcAft>
                          <a:spcPts val="0"/>
                        </a:spcAft>
                      </a:pPr>
                      <a:r>
                        <a:rPr lang="es-PE" sz="1100" dirty="0">
                          <a:effectLst/>
                        </a:rPr>
                        <a:t>JUNÍN</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2523039"/>
                  </a:ext>
                </a:extLst>
              </a:tr>
              <a:tr h="208938">
                <a:tc>
                  <a:txBody>
                    <a:bodyPr/>
                    <a:lstStyle/>
                    <a:p>
                      <a:pPr marL="0" marR="0">
                        <a:lnSpc>
                          <a:spcPct val="115000"/>
                        </a:lnSpc>
                        <a:spcBef>
                          <a:spcPts val="0"/>
                        </a:spcBef>
                        <a:spcAft>
                          <a:spcPts val="0"/>
                        </a:spcAft>
                      </a:pPr>
                      <a:r>
                        <a:rPr lang="es-PE" sz="1100">
                          <a:effectLst/>
                        </a:rPr>
                        <a:t>LA LIBERTAD</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44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847199"/>
                  </a:ext>
                </a:extLst>
              </a:tr>
              <a:tr h="208938">
                <a:tc>
                  <a:txBody>
                    <a:bodyPr/>
                    <a:lstStyle/>
                    <a:p>
                      <a:pPr marL="0" marR="0">
                        <a:lnSpc>
                          <a:spcPct val="115000"/>
                        </a:lnSpc>
                        <a:spcBef>
                          <a:spcPts val="0"/>
                        </a:spcBef>
                        <a:spcAft>
                          <a:spcPts val="0"/>
                        </a:spcAft>
                      </a:pPr>
                      <a:r>
                        <a:rPr lang="es-PE" sz="1100">
                          <a:effectLst/>
                        </a:rPr>
                        <a:t>LAMBAYEQUE</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63339884"/>
                  </a:ext>
                </a:extLst>
              </a:tr>
              <a:tr h="208938">
                <a:tc>
                  <a:txBody>
                    <a:bodyPr/>
                    <a:lstStyle/>
                    <a:p>
                      <a:pPr marL="0" marR="0">
                        <a:lnSpc>
                          <a:spcPct val="115000"/>
                        </a:lnSpc>
                        <a:spcBef>
                          <a:spcPts val="0"/>
                        </a:spcBef>
                        <a:spcAft>
                          <a:spcPts val="0"/>
                        </a:spcAft>
                      </a:pPr>
                      <a:r>
                        <a:rPr lang="es-PE" sz="1100">
                          <a:effectLst/>
                        </a:rPr>
                        <a:t>LIMA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34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70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141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34074649"/>
                  </a:ext>
                </a:extLst>
              </a:tr>
              <a:tr h="417875">
                <a:tc>
                  <a:txBody>
                    <a:bodyPr/>
                    <a:lstStyle/>
                    <a:p>
                      <a:pPr marL="0" marR="0">
                        <a:lnSpc>
                          <a:spcPct val="115000"/>
                        </a:lnSpc>
                        <a:spcBef>
                          <a:spcPts val="0"/>
                        </a:spcBef>
                        <a:spcAft>
                          <a:spcPts val="0"/>
                        </a:spcAft>
                      </a:pPr>
                      <a:r>
                        <a:rPr lang="es-PE" sz="1100">
                          <a:effectLst/>
                        </a:rPr>
                        <a:t>MADRE DE DIOS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5099439"/>
                  </a:ext>
                </a:extLst>
              </a:tr>
              <a:tr h="208938">
                <a:tc>
                  <a:txBody>
                    <a:bodyPr/>
                    <a:lstStyle/>
                    <a:p>
                      <a:pPr marL="0" marR="0">
                        <a:lnSpc>
                          <a:spcPct val="115000"/>
                        </a:lnSpc>
                        <a:spcBef>
                          <a:spcPts val="0"/>
                        </a:spcBef>
                        <a:spcAft>
                          <a:spcPts val="0"/>
                        </a:spcAft>
                      </a:pPr>
                      <a:r>
                        <a:rPr lang="es-PE" sz="1100">
                          <a:effectLst/>
                        </a:rPr>
                        <a:t>PIURA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38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994916"/>
                  </a:ext>
                </a:extLst>
              </a:tr>
              <a:tr h="208938">
                <a:tc>
                  <a:txBody>
                    <a:bodyPr/>
                    <a:lstStyle/>
                    <a:p>
                      <a:pPr marL="0" marR="0">
                        <a:lnSpc>
                          <a:spcPct val="115000"/>
                        </a:lnSpc>
                        <a:spcBef>
                          <a:spcPts val="0"/>
                        </a:spcBef>
                        <a:spcAft>
                          <a:spcPts val="0"/>
                        </a:spcAft>
                      </a:pPr>
                      <a:r>
                        <a:rPr lang="es-PE" sz="1100">
                          <a:effectLst/>
                        </a:rPr>
                        <a:t>PUNO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648486"/>
                  </a:ext>
                </a:extLst>
              </a:tr>
              <a:tr h="208938">
                <a:tc>
                  <a:txBody>
                    <a:bodyPr/>
                    <a:lstStyle/>
                    <a:p>
                      <a:pPr marL="0" marR="0">
                        <a:lnSpc>
                          <a:spcPct val="115000"/>
                        </a:lnSpc>
                        <a:spcBef>
                          <a:spcPts val="0"/>
                        </a:spcBef>
                        <a:spcAft>
                          <a:spcPts val="0"/>
                        </a:spcAft>
                      </a:pPr>
                      <a:r>
                        <a:rPr lang="es-PE" sz="1100">
                          <a:effectLst/>
                        </a:rPr>
                        <a:t>TUMBES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8252787"/>
                  </a:ext>
                </a:extLst>
              </a:tr>
              <a:tr h="208938">
                <a:tc>
                  <a:txBody>
                    <a:bodyPr/>
                    <a:lstStyle/>
                    <a:p>
                      <a:pPr marL="0" marR="0">
                        <a:lnSpc>
                          <a:spcPct val="115000"/>
                        </a:lnSpc>
                        <a:spcBef>
                          <a:spcPts val="0"/>
                        </a:spcBef>
                        <a:spcAft>
                          <a:spcPts val="0"/>
                        </a:spcAft>
                      </a:pPr>
                      <a:r>
                        <a:rPr lang="es-PE" sz="1100">
                          <a:effectLst/>
                        </a:rPr>
                        <a:t>Total general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76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a:effectLst/>
                        </a:rPr>
                        <a:t>95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algn="ctr">
                        <a:lnSpc>
                          <a:spcPct val="115000"/>
                        </a:lnSpc>
                        <a:spcBef>
                          <a:spcPts val="0"/>
                        </a:spcBef>
                        <a:spcAft>
                          <a:spcPts val="0"/>
                        </a:spcAft>
                      </a:pPr>
                      <a:r>
                        <a:rPr lang="es-PE" sz="1100" dirty="0">
                          <a:effectLst/>
                        </a:rPr>
                        <a:t>338</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9375422"/>
                  </a:ext>
                </a:extLst>
              </a:tr>
            </a:tbl>
          </a:graphicData>
        </a:graphic>
      </p:graphicFrame>
      <p:pic>
        <p:nvPicPr>
          <p:cNvPr id="9" name="Google Shape;63;p14">
            <a:extLst>
              <a:ext uri="{FF2B5EF4-FFF2-40B4-BE49-F238E27FC236}">
                <a16:creationId xmlns:a16="http://schemas.microsoft.com/office/drawing/2014/main" id="{3AFF3008-2501-9F39-1151-E32758A01FA7}"/>
              </a:ext>
            </a:extLst>
          </p:cNvPr>
          <p:cNvPicPr preferRelativeResize="0"/>
          <p:nvPr/>
        </p:nvPicPr>
        <p:blipFill>
          <a:blip r:embed="rId2">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1322700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8726BC-4B4B-4906-89EA-AABF9ADB22C6}"/>
              </a:ext>
            </a:extLst>
          </p:cNvPr>
          <p:cNvSpPr>
            <a:spLocks noGrp="1"/>
          </p:cNvSpPr>
          <p:nvPr>
            <p:ph type="title"/>
          </p:nvPr>
        </p:nvSpPr>
        <p:spPr/>
        <p:txBody>
          <a:bodyPr/>
          <a:lstStyle/>
          <a:p>
            <a:pPr algn="ctr" defTabSz="914400"/>
            <a:r>
              <a:rPr lang="en-US" sz="3600" b="1" dirty="0">
                <a:solidFill>
                  <a:srgbClr val="002060"/>
                </a:solidFill>
                <a:latin typeface="+mn-lt"/>
                <a:ea typeface="+mn-ea"/>
                <a:cs typeface="+mn-cs"/>
              </a:rPr>
              <a:t>Nueva Ley del </a:t>
            </a:r>
            <a:r>
              <a:rPr lang="en-US" sz="3600" b="1" dirty="0" err="1">
                <a:solidFill>
                  <a:srgbClr val="002060"/>
                </a:solidFill>
                <a:latin typeface="+mn-lt"/>
                <a:ea typeface="+mn-ea"/>
                <a:cs typeface="+mn-cs"/>
              </a:rPr>
              <a:t>Depósito</a:t>
            </a:r>
            <a:r>
              <a:rPr lang="en-US" sz="3600" b="1" dirty="0">
                <a:solidFill>
                  <a:srgbClr val="002060"/>
                </a:solidFill>
                <a:latin typeface="+mn-lt"/>
                <a:ea typeface="+mn-ea"/>
                <a:cs typeface="+mn-cs"/>
              </a:rPr>
              <a:t> Legal </a:t>
            </a:r>
            <a:endParaRPr lang="es-PE" sz="3600" b="1" dirty="0">
              <a:solidFill>
                <a:srgbClr val="002060"/>
              </a:solidFill>
              <a:latin typeface="+mn-lt"/>
              <a:ea typeface="+mn-ea"/>
              <a:cs typeface="+mn-cs"/>
            </a:endParaRPr>
          </a:p>
        </p:txBody>
      </p:sp>
      <p:sp>
        <p:nvSpPr>
          <p:cNvPr id="7" name="Marcador de texto 6">
            <a:extLst>
              <a:ext uri="{FF2B5EF4-FFF2-40B4-BE49-F238E27FC236}">
                <a16:creationId xmlns:a16="http://schemas.microsoft.com/office/drawing/2014/main" id="{8D2AFFC2-A183-479D-B040-3D72114BA869}"/>
              </a:ext>
            </a:extLst>
          </p:cNvPr>
          <p:cNvSpPr>
            <a:spLocks noGrp="1"/>
          </p:cNvSpPr>
          <p:nvPr>
            <p:ph type="body" idx="4294967295"/>
          </p:nvPr>
        </p:nvSpPr>
        <p:spPr>
          <a:xfrm>
            <a:off x="419096" y="1085307"/>
            <a:ext cx="4381503" cy="5047021"/>
          </a:xfrm>
          <a:prstGeom prst="rect">
            <a:avLst/>
          </a:prstGeom>
        </p:spPr>
        <p:txBody>
          <a:bodyPr/>
          <a:lstStyle/>
          <a:p>
            <a:pPr algn="just"/>
            <a:r>
              <a:rPr lang="es-PE" b="0" i="0" dirty="0">
                <a:solidFill>
                  <a:srgbClr val="5D5B5B"/>
                </a:solidFill>
                <a:effectLst/>
                <a:latin typeface="Helvetica Now Display"/>
              </a:rPr>
              <a:t>Tras 24 años, se aprobó el 2021 nuevo marco normativo de la “Ley que regula el Depósito Legal como instrumento para preservar y difundir el patrimonio bibliográfico, sonoro, visual, audiovisual y digital nacional”</a:t>
            </a:r>
          </a:p>
          <a:p>
            <a:pPr algn="just"/>
            <a:r>
              <a:rPr lang="es-PE" b="0" i="0" dirty="0">
                <a:solidFill>
                  <a:srgbClr val="5D5B5B"/>
                </a:solidFill>
                <a:effectLst/>
                <a:latin typeface="Helvetica Now Display"/>
              </a:rPr>
              <a:t>La actualización de la  ley incluye el registro del patrimonio bibliográfico documental en cualquier soporte para su custodia, conservación, preservación, difusión y acceso. </a:t>
            </a:r>
          </a:p>
          <a:p>
            <a:pPr algn="just"/>
            <a:r>
              <a:rPr lang="es-PE" dirty="0">
                <a:solidFill>
                  <a:srgbClr val="5D5B5B"/>
                </a:solidFill>
                <a:latin typeface="Helvetica Now Display"/>
              </a:rPr>
              <a:t>E</a:t>
            </a:r>
            <a:r>
              <a:rPr lang="es-PE" b="0" i="0" dirty="0">
                <a:solidFill>
                  <a:srgbClr val="5D5B5B"/>
                </a:solidFill>
                <a:effectLst/>
                <a:latin typeface="Helvetica Now Display"/>
              </a:rPr>
              <a:t>stablece una correcta adecuación a los avances tecnológicos. </a:t>
            </a:r>
            <a:endParaRPr lang="es-PE" dirty="0"/>
          </a:p>
        </p:txBody>
      </p:sp>
      <p:pic>
        <p:nvPicPr>
          <p:cNvPr id="10" name="Imagen 9">
            <a:extLst>
              <a:ext uri="{FF2B5EF4-FFF2-40B4-BE49-F238E27FC236}">
                <a16:creationId xmlns:a16="http://schemas.microsoft.com/office/drawing/2014/main" id="{C21AC518-7156-859E-437D-466BC1EE94A7}"/>
              </a:ext>
            </a:extLst>
          </p:cNvPr>
          <p:cNvPicPr>
            <a:picLocks noChangeAspect="1"/>
          </p:cNvPicPr>
          <p:nvPr/>
        </p:nvPicPr>
        <p:blipFill>
          <a:blip r:embed="rId2"/>
          <a:stretch>
            <a:fillRect/>
          </a:stretch>
        </p:blipFill>
        <p:spPr>
          <a:xfrm>
            <a:off x="5726315" y="1428750"/>
            <a:ext cx="6516758" cy="4240530"/>
          </a:xfrm>
          <a:prstGeom prst="rect">
            <a:avLst/>
          </a:prstGeom>
        </p:spPr>
      </p:pic>
      <p:pic>
        <p:nvPicPr>
          <p:cNvPr id="6" name="Google Shape;63;p14">
            <a:extLst>
              <a:ext uri="{FF2B5EF4-FFF2-40B4-BE49-F238E27FC236}">
                <a16:creationId xmlns:a16="http://schemas.microsoft.com/office/drawing/2014/main" id="{3AFF3008-2501-9F39-1151-E32758A01FA7}"/>
              </a:ext>
            </a:extLst>
          </p:cNvPr>
          <p:cNvPicPr preferRelativeResize="0"/>
          <p:nvPr/>
        </p:nvPicPr>
        <p:blipFill>
          <a:blip r:embed="rId3">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3649793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8726BC-4B4B-4906-89EA-AABF9ADB22C6}"/>
              </a:ext>
            </a:extLst>
          </p:cNvPr>
          <p:cNvSpPr>
            <a:spLocks noGrp="1"/>
          </p:cNvSpPr>
          <p:nvPr>
            <p:ph type="title"/>
          </p:nvPr>
        </p:nvSpPr>
        <p:spPr/>
        <p:txBody>
          <a:bodyPr/>
          <a:lstStyle/>
          <a:p>
            <a:pPr algn="ctr" defTabSz="914400"/>
            <a:r>
              <a:rPr lang="en-US" sz="3600" b="1" dirty="0">
                <a:solidFill>
                  <a:srgbClr val="002060"/>
                </a:solidFill>
                <a:latin typeface="+mn-lt"/>
                <a:ea typeface="+mn-ea"/>
                <a:cs typeface="+mn-cs"/>
              </a:rPr>
              <a:t>Nueva Ley del </a:t>
            </a:r>
            <a:r>
              <a:rPr lang="en-US" sz="3600" b="1" dirty="0" err="1">
                <a:solidFill>
                  <a:srgbClr val="002060"/>
                </a:solidFill>
                <a:latin typeface="+mn-lt"/>
                <a:ea typeface="+mn-ea"/>
                <a:cs typeface="+mn-cs"/>
              </a:rPr>
              <a:t>Depósito</a:t>
            </a:r>
            <a:r>
              <a:rPr lang="en-US" sz="3600" b="1" dirty="0">
                <a:solidFill>
                  <a:srgbClr val="002060"/>
                </a:solidFill>
                <a:latin typeface="+mn-lt"/>
                <a:ea typeface="+mn-ea"/>
                <a:cs typeface="+mn-cs"/>
              </a:rPr>
              <a:t> Legal </a:t>
            </a:r>
            <a:endParaRPr lang="es-PE" sz="3600" b="1" dirty="0">
              <a:solidFill>
                <a:srgbClr val="002060"/>
              </a:solidFill>
              <a:latin typeface="+mn-lt"/>
              <a:ea typeface="+mn-ea"/>
              <a:cs typeface="+mn-cs"/>
            </a:endParaRPr>
          </a:p>
        </p:txBody>
      </p:sp>
      <p:sp>
        <p:nvSpPr>
          <p:cNvPr id="7" name="Marcador de texto 6">
            <a:extLst>
              <a:ext uri="{FF2B5EF4-FFF2-40B4-BE49-F238E27FC236}">
                <a16:creationId xmlns:a16="http://schemas.microsoft.com/office/drawing/2014/main" id="{8D2AFFC2-A183-479D-B040-3D72114BA869}"/>
              </a:ext>
            </a:extLst>
          </p:cNvPr>
          <p:cNvSpPr>
            <a:spLocks noGrp="1"/>
          </p:cNvSpPr>
          <p:nvPr>
            <p:ph type="body" idx="4294967295"/>
          </p:nvPr>
        </p:nvSpPr>
        <p:spPr>
          <a:xfrm>
            <a:off x="419096" y="1085307"/>
            <a:ext cx="4598628" cy="5047021"/>
          </a:xfrm>
          <a:prstGeom prst="rect">
            <a:avLst/>
          </a:prstGeom>
        </p:spPr>
        <p:txBody>
          <a:bodyPr/>
          <a:lstStyle/>
          <a:p>
            <a:pPr algn="just"/>
            <a:r>
              <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rPr>
              <a:t>Contempla desconcentración del proceso operativo de recopilación y acopio, que se podrá dar mediante la acreditación de centros de acopio.</a:t>
            </a:r>
          </a:p>
          <a:p>
            <a:pPr algn="just"/>
            <a:r>
              <a:rPr lang="es-PE" dirty="0">
                <a:solidFill>
                  <a:schemeClr val="tx1"/>
                </a:solidFill>
                <a:latin typeface="Calibri" panose="020F0502020204030204" pitchFamily="34" charset="0"/>
                <a:ea typeface="Calibri" panose="020F0502020204030204" pitchFamily="34" charset="0"/>
                <a:cs typeface="Times New Roman" panose="02020603050405020304" pitchFamily="18" charset="0"/>
              </a:rPr>
              <a:t>Creación del Repositorio Nacional de Depósito Legal de Publicaciones Electrónicas en Línea, a utilizarse para el almacenamiento y conservación de los textos digitales y su difusión a través de los canales de la BNP. </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169" y="4047918"/>
            <a:ext cx="3210008" cy="2264649"/>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7589" t="14388" r="9985" b="7238"/>
          <a:stretch/>
        </p:blipFill>
        <p:spPr>
          <a:xfrm>
            <a:off x="7299158" y="1723869"/>
            <a:ext cx="4154905" cy="3769896"/>
          </a:xfrm>
          <a:prstGeom prst="rect">
            <a:avLst/>
          </a:prstGeom>
        </p:spPr>
      </p:pic>
      <p:pic>
        <p:nvPicPr>
          <p:cNvPr id="8" name="Google Shape;63;p14">
            <a:extLst>
              <a:ext uri="{FF2B5EF4-FFF2-40B4-BE49-F238E27FC236}">
                <a16:creationId xmlns:a16="http://schemas.microsoft.com/office/drawing/2014/main" id="{3AFF3008-2501-9F39-1151-E32758A01FA7}"/>
              </a:ext>
            </a:extLst>
          </p:cNvPr>
          <p:cNvPicPr preferRelativeResize="0"/>
          <p:nvPr/>
        </p:nvPicPr>
        <p:blipFill>
          <a:blip r:embed="rId4">
            <a:alphaModFix/>
          </a:blip>
          <a:stretch>
            <a:fillRect/>
          </a:stretch>
        </p:blipFill>
        <p:spPr>
          <a:xfrm>
            <a:off x="10165976" y="215153"/>
            <a:ext cx="1742740" cy="635278"/>
          </a:xfrm>
          <a:prstGeom prst="rect">
            <a:avLst/>
          </a:prstGeom>
          <a:noFill/>
          <a:ln>
            <a:noFill/>
          </a:ln>
        </p:spPr>
      </p:pic>
    </p:spTree>
    <p:extLst>
      <p:ext uri="{BB962C8B-B14F-4D97-AF65-F5344CB8AC3E}">
        <p14:creationId xmlns:p14="http://schemas.microsoft.com/office/powerpoint/2010/main" val="89929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bliotec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blioteca" id="{0BA07B01-EDE5-48A0-A15A-DAE2CBF34A21}" vid="{F8AA7A3F-B0E2-43B2-9C2F-4247810DCF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Biblioteca</Template>
  <TotalTime>1062</TotalTime>
  <Words>1139</Words>
  <Application>Microsoft Office PowerPoint</Application>
  <PresentationFormat>Panorámica</PresentationFormat>
  <Paragraphs>147</Paragraphs>
  <Slides>17</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17</vt:i4>
      </vt:variant>
    </vt:vector>
  </HeadingPairs>
  <TitlesOfParts>
    <vt:vector size="32" baseType="lpstr">
      <vt:lpstr>맑은 고딕</vt:lpstr>
      <vt:lpstr>Arial</vt:lpstr>
      <vt:lpstr>Calibri</vt:lpstr>
      <vt:lpstr>Calibri Light</vt:lpstr>
      <vt:lpstr>Century Gothic</vt:lpstr>
      <vt:lpstr>Helvetica Now Display</vt:lpstr>
      <vt:lpstr>HelveticaNowDisplay Regular</vt:lpstr>
      <vt:lpstr>Oswald</vt:lpstr>
      <vt:lpstr>Roboto Light</vt:lpstr>
      <vt:lpstr>Source Sans Pro</vt:lpstr>
      <vt:lpstr>Source Sans Pro Black</vt:lpstr>
      <vt:lpstr>Times New Roman</vt:lpstr>
      <vt:lpstr>Verdana</vt:lpstr>
      <vt:lpstr>Wingdings</vt:lpstr>
      <vt:lpstr>Biblioteca</vt:lpstr>
      <vt:lpstr>Presentación de PowerPoint</vt:lpstr>
      <vt:lpstr>Presentación de PowerPoint</vt:lpstr>
      <vt:lpstr>Presentación de PowerPoint</vt:lpstr>
      <vt:lpstr>Presentación de PowerPoint</vt:lpstr>
      <vt:lpstr>Presentación de PowerPoint</vt:lpstr>
      <vt:lpstr>Características de las bibliotecas universitarias en el RNB</vt:lpstr>
      <vt:lpstr>Información sobre bibliotecas universitarias  Registro Nacional de Bibliotecas</vt:lpstr>
      <vt:lpstr>Nueva Ley del Depósito Legal </vt:lpstr>
      <vt:lpstr>Nueva Ley del Depósito Legal </vt:lpstr>
      <vt:lpstr>Desconcentración del Depósito Legal </vt:lpstr>
      <vt:lpstr>Desconcentración del Depósito Legal </vt:lpstr>
      <vt:lpstr>Desconcentración del Depósito Legal </vt:lpstr>
      <vt:lpstr>ISSN, ISBN</vt:lpstr>
      <vt:lpstr>ISSN, ISBN</vt:lpstr>
      <vt:lpstr>Grupo  RDA Perú</vt:lpstr>
      <vt:lpstr>Presentación de PowerPoint</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Harley Quinn</dc:creator>
  <cp:lastModifiedBy>asistente.jef</cp:lastModifiedBy>
  <cp:revision>49</cp:revision>
  <dcterms:created xsi:type="dcterms:W3CDTF">2020-10-09T16:17:53Z</dcterms:created>
  <dcterms:modified xsi:type="dcterms:W3CDTF">2022-11-15T16:14:00Z</dcterms:modified>
</cp:coreProperties>
</file>